
<file path=[Content_Types].xml><?xml version="1.0" encoding="utf-8"?>
<Types xmlns="http://schemas.openxmlformats.org/package/2006/content-types">
  <Default Extension="jpg" ContentType="image/jpeg"/>
  <Default Extension="emf" ContentType="image/x-emf"/>
  <Default Extension="xlsx" ContentType="application/vnd.openxmlformats-officedocument.spreadsheetml.sheet"/>
  <Default Extension="jpeg" ContentType="image/jpeg"/>
  <Default Extension="xml" ContentType="application/xml"/>
  <Default Extension="vml" ContentType="application/vnd.openxmlformats-officedocument.vmlDrawing"/>
  <Default Extension="bin" ContentType="application/vnd.openxmlformats-officedocument.presentationml.printerSettings"/>
  <Default Extension="png" ContentType="image/png"/>
  <Default Extension="rels" ContentType="application/vnd.openxmlformats-package.relationships+xml"/>
  <Default Extension="wmf" ContentType="image/x-wmf"/>
  <Default Extension="docx" ContentType="application/vnd.openxmlformats-officedocument.wordprocessingml.document"/>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embeddings/oleObject1.bin" ContentType="application/vnd.openxmlformats-officedocument.oleObject"/>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91" r:id="rId3"/>
    <p:sldId id="257" r:id="rId4"/>
    <p:sldId id="277" r:id="rId5"/>
    <p:sldId id="259" r:id="rId6"/>
    <p:sldId id="260" r:id="rId7"/>
    <p:sldId id="292" r:id="rId8"/>
    <p:sldId id="293" r:id="rId9"/>
    <p:sldId id="305" r:id="rId10"/>
    <p:sldId id="306" r:id="rId11"/>
    <p:sldId id="302" r:id="rId12"/>
    <p:sldId id="265" r:id="rId13"/>
    <p:sldId id="264" r:id="rId14"/>
    <p:sldId id="303" r:id="rId15"/>
    <p:sldId id="304" r:id="rId16"/>
    <p:sldId id="272" r:id="rId17"/>
    <p:sldId id="270" r:id="rId18"/>
    <p:sldId id="263" r:id="rId19"/>
    <p:sldId id="266" r:id="rId20"/>
    <p:sldId id="307" r:id="rId21"/>
    <p:sldId id="271" r:id="rId22"/>
    <p:sldId id="276" r:id="rId23"/>
    <p:sldId id="296" r:id="rId24"/>
    <p:sldId id="299" r:id="rId25"/>
    <p:sldId id="300" r:id="rId26"/>
    <p:sldId id="308"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4" d="100"/>
          <a:sy n="84" d="100"/>
        </p:scale>
        <p:origin x="-120" y="-432"/>
      </p:cViewPr>
      <p:guideLst>
        <p:guide orient="horz" pos="2160"/>
        <p:guide pos="3840"/>
      </p:guideLst>
    </p:cSldViewPr>
  </p:slideViewPr>
  <p:notesTextViewPr>
    <p:cViewPr>
      <p:scale>
        <a:sx n="1" d="1"/>
        <a:sy n="1" d="1"/>
      </p:scale>
      <p:origin x="0" y="0"/>
    </p:cViewPr>
  </p:notesTextViewPr>
  <p:sorterViewPr>
    <p:cViewPr>
      <p:scale>
        <a:sx n="66" d="100"/>
        <a:sy n="66" d="100"/>
      </p:scale>
      <p:origin x="0" y="-205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1.xml"/><Relationship Id="rId3" Type="http://schemas.microsoft.com/office/2011/relationships/chartColorStyle" Target="colors1.xm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4" Type="http://schemas.microsoft.com/office/2011/relationships/chartColorStyle" Target="colors2.xml"/><Relationship Id="rId1" Type="http://schemas.openxmlformats.org/officeDocument/2006/relationships/package" Target="../embeddings/Microsoft_Excel_Sheet3.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692106299212599"/>
          <c:y val="0.0745487022455526"/>
          <c:w val="0.71605271216098"/>
          <c:h val="0.739568022747156"/>
        </c:manualLayout>
      </c:layout>
      <c:lineChart>
        <c:grouping val="standard"/>
        <c:varyColors val="0"/>
        <c:ser>
          <c:idx val="0"/>
          <c:order val="0"/>
          <c:marker>
            <c:symbol val="none"/>
          </c:marker>
          <c:cat>
            <c:strRef>
              <c:f>Sheet1!$A$1:$A$8</c:f>
              <c:strCache>
                <c:ptCount val="8"/>
                <c:pt idx="0">
                  <c:v>84-87</c:v>
                </c:pt>
                <c:pt idx="1">
                  <c:v>88-90</c:v>
                </c:pt>
                <c:pt idx="2">
                  <c:v>90-94</c:v>
                </c:pt>
                <c:pt idx="3">
                  <c:v>94-98</c:v>
                </c:pt>
                <c:pt idx="4">
                  <c:v>98-02</c:v>
                </c:pt>
                <c:pt idx="5">
                  <c:v>2002-06</c:v>
                </c:pt>
                <c:pt idx="6">
                  <c:v>2006-13</c:v>
                </c:pt>
                <c:pt idx="7">
                  <c:v>2014-20</c:v>
                </c:pt>
              </c:strCache>
            </c:strRef>
          </c:cat>
          <c:val>
            <c:numRef>
              <c:f>Sheet1!$B$1:$B$8</c:f>
              <c:numCache>
                <c:formatCode>General</c:formatCode>
                <c:ptCount val="8"/>
                <c:pt idx="0">
                  <c:v>3.3</c:v>
                </c:pt>
                <c:pt idx="1">
                  <c:v>5.4</c:v>
                </c:pt>
                <c:pt idx="2">
                  <c:v>6.6</c:v>
                </c:pt>
                <c:pt idx="3">
                  <c:v>13.2</c:v>
                </c:pt>
                <c:pt idx="4">
                  <c:v>14.9</c:v>
                </c:pt>
                <c:pt idx="5">
                  <c:v>19.3</c:v>
                </c:pt>
                <c:pt idx="6">
                  <c:v>50.5</c:v>
                </c:pt>
                <c:pt idx="7">
                  <c:v>74.8</c:v>
                </c:pt>
              </c:numCache>
            </c:numRef>
          </c:val>
          <c:smooth val="0"/>
        </c:ser>
        <c:dLbls>
          <c:showLegendKey val="0"/>
          <c:showVal val="0"/>
          <c:showCatName val="0"/>
          <c:showSerName val="0"/>
          <c:showPercent val="0"/>
          <c:showBubbleSize val="0"/>
        </c:dLbls>
        <c:marker val="1"/>
        <c:smooth val="0"/>
        <c:axId val="2143999848"/>
        <c:axId val="2147085112"/>
      </c:lineChart>
      <c:catAx>
        <c:axId val="2143999848"/>
        <c:scaling>
          <c:orientation val="minMax"/>
        </c:scaling>
        <c:delete val="0"/>
        <c:axPos val="b"/>
        <c:numFmt formatCode="General" sourceLinked="0"/>
        <c:majorTickMark val="out"/>
        <c:minorTickMark val="none"/>
        <c:tickLblPos val="nextTo"/>
        <c:crossAx val="2147085112"/>
        <c:crosses val="autoZero"/>
        <c:auto val="1"/>
        <c:lblAlgn val="ctr"/>
        <c:lblOffset val="100"/>
        <c:noMultiLvlLbl val="0"/>
      </c:catAx>
      <c:valAx>
        <c:axId val="2147085112"/>
        <c:scaling>
          <c:orientation val="minMax"/>
        </c:scaling>
        <c:delete val="0"/>
        <c:axPos val="l"/>
        <c:majorGridlines/>
        <c:numFmt formatCode="General" sourceLinked="1"/>
        <c:majorTickMark val="out"/>
        <c:minorTickMark val="none"/>
        <c:tickLblPos val="nextTo"/>
        <c:crossAx val="2143999848"/>
        <c:crosses val="autoZero"/>
        <c:crossBetween val="between"/>
      </c:valAx>
      <c:spPr>
        <a:solidFill>
          <a:schemeClr val="bg1">
            <a:lumMod val="85000"/>
          </a:schemeClr>
        </a:solidFill>
      </c:spPr>
    </c:plotArea>
    <c:plotVisOnly val="1"/>
    <c:dispBlanksAs val="gap"/>
    <c:showDLblsOverMax val="0"/>
  </c:chart>
  <c:txPr>
    <a:bodyPr/>
    <a:lstStyle/>
    <a:p>
      <a:pPr>
        <a:defRPr b="1" i="0" baseline="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2800" b="1" dirty="0" smtClean="0"/>
              <a:t>500 ideas</a:t>
            </a:r>
            <a:r>
              <a:rPr lang="en-GB" sz="2800" b="1" baseline="0" dirty="0" smtClean="0"/>
              <a:t> to reinvent Brussels – top 10 sectors </a:t>
            </a:r>
            <a:r>
              <a:rPr lang="en-GB" sz="1800" baseline="0" dirty="0" smtClean="0"/>
              <a:t>– </a:t>
            </a:r>
            <a:r>
              <a:rPr lang="en-GB" sz="1800" i="1" baseline="0" dirty="0" smtClean="0"/>
              <a:t>Le </a:t>
            </a:r>
            <a:r>
              <a:rPr lang="en-GB" sz="1800" i="1" baseline="0" dirty="0" err="1" smtClean="0"/>
              <a:t>Soir</a:t>
            </a:r>
            <a:r>
              <a:rPr lang="en-GB" sz="1800" i="1" baseline="0" dirty="0" smtClean="0"/>
              <a:t> 22</a:t>
            </a:r>
            <a:r>
              <a:rPr lang="en-GB" sz="1800" i="1" baseline="30000" dirty="0" smtClean="0"/>
              <a:t>nd</a:t>
            </a:r>
            <a:r>
              <a:rPr lang="en-GB" sz="1800" i="1" baseline="0" dirty="0" smtClean="0"/>
              <a:t> October 2016</a:t>
            </a:r>
            <a:endParaRPr lang="en-GB" sz="1800" i="1"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rgbClr val="C00000"/>
            </a:solidFill>
            <a:ln>
              <a:noFill/>
            </a:ln>
            <a:effectLst/>
          </c:spPr>
          <c:invertIfNegative val="0"/>
          <c:cat>
            <c:strRef>
              <c:f>Sheet1!$A$2:$A$10</c:f>
              <c:strCache>
                <c:ptCount val="9"/>
                <c:pt idx="0">
                  <c:v>Transport and mobility</c:v>
                </c:pt>
                <c:pt idx="1">
                  <c:v>City planning and housing</c:v>
                </c:pt>
                <c:pt idx="2">
                  <c:v>Culture</c:v>
                </c:pt>
                <c:pt idx="3">
                  <c:v>Sustainable green city</c:v>
                </c:pt>
                <c:pt idx="4">
                  <c:v>Education</c:v>
                </c:pt>
                <c:pt idx="5">
                  <c:v>Socio-cultural and neighbourhood</c:v>
                </c:pt>
                <c:pt idx="6">
                  <c:v>Economy</c:v>
                </c:pt>
                <c:pt idx="7">
                  <c:v>Governance</c:v>
                </c:pt>
                <c:pt idx="8">
                  <c:v>Smart city</c:v>
                </c:pt>
              </c:strCache>
            </c:strRef>
          </c:cat>
          <c:val>
            <c:numRef>
              <c:f>Sheet1!$B$2:$B$10</c:f>
              <c:numCache>
                <c:formatCode>General</c:formatCode>
                <c:ptCount val="9"/>
                <c:pt idx="0">
                  <c:v>79.0</c:v>
                </c:pt>
                <c:pt idx="1">
                  <c:v>78.0</c:v>
                </c:pt>
                <c:pt idx="2">
                  <c:v>51.0</c:v>
                </c:pt>
                <c:pt idx="3">
                  <c:v>30.0</c:v>
                </c:pt>
                <c:pt idx="4">
                  <c:v>30.0</c:v>
                </c:pt>
                <c:pt idx="5">
                  <c:v>24.0</c:v>
                </c:pt>
                <c:pt idx="6">
                  <c:v>22.0</c:v>
                </c:pt>
                <c:pt idx="7">
                  <c:v>20.0</c:v>
                </c:pt>
                <c:pt idx="8">
                  <c:v>18.0</c:v>
                </c:pt>
              </c:numCache>
            </c:numRef>
          </c:val>
        </c:ser>
        <c:ser>
          <c:idx val="1"/>
          <c:order val="1"/>
          <c:tx>
            <c:strRef>
              <c:f>Sheet1!$C$1</c:f>
              <c:strCache>
                <c:ptCount val="1"/>
                <c:pt idx="0">
                  <c:v>Series 2</c:v>
                </c:pt>
              </c:strCache>
            </c:strRef>
          </c:tx>
          <c:spPr>
            <a:solidFill>
              <a:schemeClr val="accent2"/>
            </a:solidFill>
            <a:ln>
              <a:noFill/>
            </a:ln>
            <a:effectLst/>
          </c:spPr>
          <c:invertIfNegative val="0"/>
          <c:cat>
            <c:strRef>
              <c:f>Sheet1!$A$2:$A$10</c:f>
              <c:strCache>
                <c:ptCount val="9"/>
                <c:pt idx="0">
                  <c:v>Transport and mobility</c:v>
                </c:pt>
                <c:pt idx="1">
                  <c:v>City planning and housing</c:v>
                </c:pt>
                <c:pt idx="2">
                  <c:v>Culture</c:v>
                </c:pt>
                <c:pt idx="3">
                  <c:v>Sustainable green city</c:v>
                </c:pt>
                <c:pt idx="4">
                  <c:v>Education</c:v>
                </c:pt>
                <c:pt idx="5">
                  <c:v>Socio-cultural and neighbourhood</c:v>
                </c:pt>
                <c:pt idx="6">
                  <c:v>Economy</c:v>
                </c:pt>
                <c:pt idx="7">
                  <c:v>Governance</c:v>
                </c:pt>
                <c:pt idx="8">
                  <c:v>Smart city</c:v>
                </c:pt>
              </c:strCache>
            </c:strRef>
          </c:cat>
          <c:val>
            <c:numRef>
              <c:f>Sheet1!$C$2:$C$10</c:f>
              <c:numCache>
                <c:formatCode>General</c:formatCode>
                <c:ptCount val="9"/>
              </c:numCache>
            </c:numRef>
          </c:val>
        </c:ser>
        <c:ser>
          <c:idx val="2"/>
          <c:order val="2"/>
          <c:tx>
            <c:strRef>
              <c:f>Sheet1!$D$1</c:f>
              <c:strCache>
                <c:ptCount val="1"/>
                <c:pt idx="0">
                  <c:v>Column1</c:v>
                </c:pt>
              </c:strCache>
            </c:strRef>
          </c:tx>
          <c:spPr>
            <a:solidFill>
              <a:schemeClr val="accent3"/>
            </a:solidFill>
            <a:ln>
              <a:noFill/>
            </a:ln>
            <a:effectLst/>
          </c:spPr>
          <c:invertIfNegative val="0"/>
          <c:cat>
            <c:strRef>
              <c:f>Sheet1!$A$2:$A$10</c:f>
              <c:strCache>
                <c:ptCount val="9"/>
                <c:pt idx="0">
                  <c:v>Transport and mobility</c:v>
                </c:pt>
                <c:pt idx="1">
                  <c:v>City planning and housing</c:v>
                </c:pt>
                <c:pt idx="2">
                  <c:v>Culture</c:v>
                </c:pt>
                <c:pt idx="3">
                  <c:v>Sustainable green city</c:v>
                </c:pt>
                <c:pt idx="4">
                  <c:v>Education</c:v>
                </c:pt>
                <c:pt idx="5">
                  <c:v>Socio-cultural and neighbourhood</c:v>
                </c:pt>
                <c:pt idx="6">
                  <c:v>Economy</c:v>
                </c:pt>
                <c:pt idx="7">
                  <c:v>Governance</c:v>
                </c:pt>
                <c:pt idx="8">
                  <c:v>Smart city</c:v>
                </c:pt>
              </c:strCache>
            </c:strRef>
          </c:cat>
          <c:val>
            <c:numRef>
              <c:f>Sheet1!$D$2:$D$10</c:f>
              <c:numCache>
                <c:formatCode>General</c:formatCode>
                <c:ptCount val="9"/>
              </c:numCache>
            </c:numRef>
          </c:val>
        </c:ser>
        <c:dLbls>
          <c:showLegendKey val="0"/>
          <c:showVal val="0"/>
          <c:showCatName val="0"/>
          <c:showSerName val="0"/>
          <c:showPercent val="0"/>
          <c:showBubbleSize val="0"/>
        </c:dLbls>
        <c:gapWidth val="219"/>
        <c:overlap val="-27"/>
        <c:axId val="2147127560"/>
        <c:axId val="2143441752"/>
      </c:barChart>
      <c:catAx>
        <c:axId val="2147127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43441752"/>
        <c:crosses val="autoZero"/>
        <c:auto val="1"/>
        <c:lblAlgn val="ctr"/>
        <c:lblOffset val="100"/>
        <c:noMultiLvlLbl val="0"/>
      </c:catAx>
      <c:valAx>
        <c:axId val="2143441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7127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2800" b="1" dirty="0" smtClean="0"/>
              <a:t>500 ideas</a:t>
            </a:r>
            <a:r>
              <a:rPr lang="en-GB" sz="2800" b="1" baseline="0" dirty="0" smtClean="0"/>
              <a:t> to reinvent Brussels – top 10 sectors </a:t>
            </a:r>
            <a:r>
              <a:rPr lang="en-GB" sz="1800" baseline="0" dirty="0" smtClean="0"/>
              <a:t>– </a:t>
            </a:r>
            <a:r>
              <a:rPr lang="en-GB" sz="1800" i="1" baseline="0" dirty="0" smtClean="0"/>
              <a:t>Le </a:t>
            </a:r>
            <a:r>
              <a:rPr lang="en-GB" sz="1800" i="1" baseline="0" dirty="0" err="1" smtClean="0"/>
              <a:t>Soir</a:t>
            </a:r>
            <a:r>
              <a:rPr lang="en-GB" sz="1800" i="1" baseline="0" dirty="0" smtClean="0"/>
              <a:t> 22</a:t>
            </a:r>
            <a:r>
              <a:rPr lang="en-GB" sz="1800" i="1" baseline="30000" dirty="0" smtClean="0"/>
              <a:t>nd</a:t>
            </a:r>
            <a:r>
              <a:rPr lang="en-GB" sz="1800" i="1" baseline="0" dirty="0" smtClean="0"/>
              <a:t> October 2016</a:t>
            </a:r>
            <a:endParaRPr lang="en-GB" sz="1800" i="1" dirty="0"/>
          </a:p>
        </c:rich>
      </c:tx>
      <c:overlay val="0"/>
      <c:spPr>
        <a:noFill/>
        <a:ln>
          <a:noFill/>
        </a:ln>
        <a:effectLst/>
      </c:spPr>
    </c:title>
    <c:autoTitleDeleted val="0"/>
    <c:plotArea>
      <c:layout>
        <c:manualLayout>
          <c:layoutTarget val="inner"/>
          <c:xMode val="edge"/>
          <c:yMode val="edge"/>
          <c:x val="0.0383254402982236"/>
          <c:y val="0.226078277532106"/>
          <c:w val="0.950804994484385"/>
          <c:h val="0.604445115502404"/>
        </c:manualLayout>
      </c:layout>
      <c:barChart>
        <c:barDir val="col"/>
        <c:grouping val="clustered"/>
        <c:varyColors val="0"/>
        <c:ser>
          <c:idx val="0"/>
          <c:order val="0"/>
          <c:tx>
            <c:strRef>
              <c:f>Sheet1!$B$1</c:f>
              <c:strCache>
                <c:ptCount val="1"/>
                <c:pt idx="0">
                  <c:v>Series 1</c:v>
                </c:pt>
              </c:strCache>
            </c:strRef>
          </c:tx>
          <c:spPr>
            <a:solidFill>
              <a:srgbClr val="C00000"/>
            </a:solidFill>
            <a:ln>
              <a:noFill/>
            </a:ln>
            <a:effectLst/>
          </c:spPr>
          <c:invertIfNegative val="0"/>
          <c:cat>
            <c:strRef>
              <c:f>Sheet1!$A$2:$A$10</c:f>
              <c:strCache>
                <c:ptCount val="9"/>
                <c:pt idx="0">
                  <c:v>Transport and mobility</c:v>
                </c:pt>
                <c:pt idx="1">
                  <c:v>City planning and housing</c:v>
                </c:pt>
                <c:pt idx="2">
                  <c:v>Culture</c:v>
                </c:pt>
                <c:pt idx="3">
                  <c:v>Sustainable green city</c:v>
                </c:pt>
                <c:pt idx="4">
                  <c:v>Education</c:v>
                </c:pt>
                <c:pt idx="5">
                  <c:v>Socio-cultural and neighbourhood</c:v>
                </c:pt>
                <c:pt idx="6">
                  <c:v>Economy</c:v>
                </c:pt>
                <c:pt idx="7">
                  <c:v>Governance</c:v>
                </c:pt>
                <c:pt idx="8">
                  <c:v>Smart city</c:v>
                </c:pt>
              </c:strCache>
            </c:strRef>
          </c:cat>
          <c:val>
            <c:numRef>
              <c:f>Sheet1!$B$2:$B$10</c:f>
              <c:numCache>
                <c:formatCode>General</c:formatCode>
                <c:ptCount val="9"/>
                <c:pt idx="0">
                  <c:v>79.0</c:v>
                </c:pt>
                <c:pt idx="1">
                  <c:v>78.0</c:v>
                </c:pt>
                <c:pt idx="2">
                  <c:v>51.0</c:v>
                </c:pt>
                <c:pt idx="3">
                  <c:v>30.0</c:v>
                </c:pt>
                <c:pt idx="4">
                  <c:v>30.0</c:v>
                </c:pt>
                <c:pt idx="5">
                  <c:v>24.0</c:v>
                </c:pt>
                <c:pt idx="6">
                  <c:v>22.0</c:v>
                </c:pt>
                <c:pt idx="7">
                  <c:v>20.0</c:v>
                </c:pt>
                <c:pt idx="8">
                  <c:v>18.0</c:v>
                </c:pt>
              </c:numCache>
            </c:numRef>
          </c:val>
        </c:ser>
        <c:ser>
          <c:idx val="1"/>
          <c:order val="1"/>
          <c:tx>
            <c:strRef>
              <c:f>Sheet1!$C$1</c:f>
              <c:strCache>
                <c:ptCount val="1"/>
                <c:pt idx="0">
                  <c:v>Series 2</c:v>
                </c:pt>
              </c:strCache>
            </c:strRef>
          </c:tx>
          <c:spPr>
            <a:solidFill>
              <a:schemeClr val="accent2"/>
            </a:solidFill>
            <a:ln>
              <a:noFill/>
            </a:ln>
            <a:effectLst/>
          </c:spPr>
          <c:invertIfNegative val="0"/>
          <c:cat>
            <c:strRef>
              <c:f>Sheet1!$A$2:$A$10</c:f>
              <c:strCache>
                <c:ptCount val="9"/>
                <c:pt idx="0">
                  <c:v>Transport and mobility</c:v>
                </c:pt>
                <c:pt idx="1">
                  <c:v>City planning and housing</c:v>
                </c:pt>
                <c:pt idx="2">
                  <c:v>Culture</c:v>
                </c:pt>
                <c:pt idx="3">
                  <c:v>Sustainable green city</c:v>
                </c:pt>
                <c:pt idx="4">
                  <c:v>Education</c:v>
                </c:pt>
                <c:pt idx="5">
                  <c:v>Socio-cultural and neighbourhood</c:v>
                </c:pt>
                <c:pt idx="6">
                  <c:v>Economy</c:v>
                </c:pt>
                <c:pt idx="7">
                  <c:v>Governance</c:v>
                </c:pt>
                <c:pt idx="8">
                  <c:v>Smart city</c:v>
                </c:pt>
              </c:strCache>
            </c:strRef>
          </c:cat>
          <c:val>
            <c:numRef>
              <c:f>Sheet1!$C$2:$C$10</c:f>
              <c:numCache>
                <c:formatCode>General</c:formatCode>
                <c:ptCount val="9"/>
              </c:numCache>
            </c:numRef>
          </c:val>
        </c:ser>
        <c:ser>
          <c:idx val="2"/>
          <c:order val="2"/>
          <c:tx>
            <c:strRef>
              <c:f>Sheet1!$D$1</c:f>
              <c:strCache>
                <c:ptCount val="1"/>
                <c:pt idx="0">
                  <c:v>Column1</c:v>
                </c:pt>
              </c:strCache>
            </c:strRef>
          </c:tx>
          <c:spPr>
            <a:solidFill>
              <a:schemeClr val="accent3"/>
            </a:solidFill>
            <a:ln>
              <a:noFill/>
            </a:ln>
            <a:effectLst/>
          </c:spPr>
          <c:invertIfNegative val="0"/>
          <c:cat>
            <c:strRef>
              <c:f>Sheet1!$A$2:$A$10</c:f>
              <c:strCache>
                <c:ptCount val="9"/>
                <c:pt idx="0">
                  <c:v>Transport and mobility</c:v>
                </c:pt>
                <c:pt idx="1">
                  <c:v>City planning and housing</c:v>
                </c:pt>
                <c:pt idx="2">
                  <c:v>Culture</c:v>
                </c:pt>
                <c:pt idx="3">
                  <c:v>Sustainable green city</c:v>
                </c:pt>
                <c:pt idx="4">
                  <c:v>Education</c:v>
                </c:pt>
                <c:pt idx="5">
                  <c:v>Socio-cultural and neighbourhood</c:v>
                </c:pt>
                <c:pt idx="6">
                  <c:v>Economy</c:v>
                </c:pt>
                <c:pt idx="7">
                  <c:v>Governance</c:v>
                </c:pt>
                <c:pt idx="8">
                  <c:v>Smart city</c:v>
                </c:pt>
              </c:strCache>
            </c:strRef>
          </c:cat>
          <c:val>
            <c:numRef>
              <c:f>Sheet1!$D$2:$D$10</c:f>
              <c:numCache>
                <c:formatCode>General</c:formatCode>
                <c:ptCount val="9"/>
              </c:numCache>
            </c:numRef>
          </c:val>
        </c:ser>
        <c:dLbls>
          <c:showLegendKey val="0"/>
          <c:showVal val="0"/>
          <c:showCatName val="0"/>
          <c:showSerName val="0"/>
          <c:showPercent val="0"/>
          <c:showBubbleSize val="0"/>
        </c:dLbls>
        <c:gapWidth val="219"/>
        <c:overlap val="-27"/>
        <c:axId val="2141970888"/>
        <c:axId val="2141967640"/>
      </c:barChart>
      <c:catAx>
        <c:axId val="2141970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41967640"/>
        <c:crosses val="autoZero"/>
        <c:auto val="1"/>
        <c:lblAlgn val="ctr"/>
        <c:lblOffset val="100"/>
        <c:noMultiLvlLbl val="0"/>
      </c:catAx>
      <c:valAx>
        <c:axId val="2141967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197088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2AC2BF-0F70-4D03-8C4E-00C69008F203}"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GB"/>
        </a:p>
      </dgm:t>
    </dgm:pt>
    <dgm:pt modelId="{ECC48ADA-5D9C-4452-95A2-9B99880CE346}">
      <dgm:prSet phldrT="[Text]"/>
      <dgm:spPr>
        <a:solidFill>
          <a:schemeClr val="accent3">
            <a:lumMod val="75000"/>
          </a:schemeClr>
        </a:solidFill>
      </dgm:spPr>
      <dgm:t>
        <a:bodyPr/>
        <a:lstStyle/>
        <a:p>
          <a:r>
            <a:rPr lang="en-GB" b="1" dirty="0"/>
            <a:t>Policy</a:t>
          </a:r>
        </a:p>
      </dgm:t>
    </dgm:pt>
    <dgm:pt modelId="{CE5F3C69-9F92-4594-8EFB-12D6239EE1DF}" type="parTrans" cxnId="{0E6F49D7-9AE6-48EE-9A3A-CC6CBAFA8CF6}">
      <dgm:prSet/>
      <dgm:spPr/>
      <dgm:t>
        <a:bodyPr/>
        <a:lstStyle/>
        <a:p>
          <a:endParaRPr lang="en-GB"/>
        </a:p>
      </dgm:t>
    </dgm:pt>
    <dgm:pt modelId="{1B41D36D-9728-4098-859B-41D950699383}" type="sibTrans" cxnId="{0E6F49D7-9AE6-48EE-9A3A-CC6CBAFA8CF6}">
      <dgm:prSet/>
      <dgm:spPr/>
      <dgm:t>
        <a:bodyPr/>
        <a:lstStyle/>
        <a:p>
          <a:endParaRPr lang="en-GB"/>
        </a:p>
      </dgm:t>
    </dgm:pt>
    <dgm:pt modelId="{153DB6EB-5932-4B54-9B3C-8F9A88B44480}">
      <dgm:prSet phldrT="[Text]"/>
      <dgm:spPr>
        <a:solidFill>
          <a:srgbClr val="FFC000"/>
        </a:solidFill>
      </dgm:spPr>
      <dgm:t>
        <a:bodyPr/>
        <a:lstStyle/>
        <a:p>
          <a:r>
            <a:rPr lang="en-GB" b="1" dirty="0"/>
            <a:t>Projects</a:t>
          </a:r>
        </a:p>
      </dgm:t>
    </dgm:pt>
    <dgm:pt modelId="{8F88AA6F-C05C-4142-ADE0-66FD247BAD52}" type="parTrans" cxnId="{8BBCDA6C-2061-4720-854D-ACC18E8BE083}">
      <dgm:prSet/>
      <dgm:spPr/>
      <dgm:t>
        <a:bodyPr/>
        <a:lstStyle/>
        <a:p>
          <a:endParaRPr lang="en-GB"/>
        </a:p>
      </dgm:t>
    </dgm:pt>
    <dgm:pt modelId="{202C73BE-1355-4AE5-A99A-39E30C9FB478}" type="sibTrans" cxnId="{8BBCDA6C-2061-4720-854D-ACC18E8BE083}">
      <dgm:prSet/>
      <dgm:spPr/>
      <dgm:t>
        <a:bodyPr/>
        <a:lstStyle/>
        <a:p>
          <a:endParaRPr lang="en-GB"/>
        </a:p>
      </dgm:t>
    </dgm:pt>
    <dgm:pt modelId="{206048AC-E727-4A62-BACA-134AB65A8137}">
      <dgm:prSet phldrT="[Text]"/>
      <dgm:spPr>
        <a:solidFill>
          <a:schemeClr val="accent4">
            <a:lumMod val="75000"/>
          </a:schemeClr>
        </a:solidFill>
      </dgm:spPr>
      <dgm:t>
        <a:bodyPr/>
        <a:lstStyle/>
        <a:p>
          <a:r>
            <a:rPr lang="en-GB" b="1" dirty="0"/>
            <a:t>Partner-</a:t>
          </a:r>
        </a:p>
        <a:p>
          <a:r>
            <a:rPr lang="en-GB" b="1" dirty="0"/>
            <a:t>ship</a:t>
          </a:r>
        </a:p>
      </dgm:t>
    </dgm:pt>
    <dgm:pt modelId="{254BA589-9ECC-4316-8B37-918D7F28A2D7}" type="parTrans" cxnId="{BFBD1E01-3BFB-4893-B2CA-C648C30A90E0}">
      <dgm:prSet/>
      <dgm:spPr/>
      <dgm:t>
        <a:bodyPr/>
        <a:lstStyle/>
        <a:p>
          <a:endParaRPr lang="en-GB"/>
        </a:p>
      </dgm:t>
    </dgm:pt>
    <dgm:pt modelId="{FFA06B0E-8946-49D5-B64B-3F9CF725BBDA}" type="sibTrans" cxnId="{BFBD1E01-3BFB-4893-B2CA-C648C30A90E0}">
      <dgm:prSet/>
      <dgm:spPr/>
      <dgm:t>
        <a:bodyPr/>
        <a:lstStyle/>
        <a:p>
          <a:endParaRPr lang="en-GB"/>
        </a:p>
      </dgm:t>
    </dgm:pt>
    <dgm:pt modelId="{9DF7033B-9BB0-430E-85B3-82E0133E3256}">
      <dgm:prSet phldrT="[Text]"/>
      <dgm:spPr>
        <a:solidFill>
          <a:schemeClr val="accent2">
            <a:lumMod val="60000"/>
            <a:lumOff val="40000"/>
          </a:schemeClr>
        </a:solidFill>
      </dgm:spPr>
      <dgm:t>
        <a:bodyPr/>
        <a:lstStyle/>
        <a:p>
          <a:r>
            <a:rPr lang="en-GB" b="1" dirty="0"/>
            <a:t>Profile</a:t>
          </a:r>
        </a:p>
      </dgm:t>
    </dgm:pt>
    <dgm:pt modelId="{2612DDEF-0348-4146-96C4-969F61C0EBD5}" type="parTrans" cxnId="{FFB8182A-A5BA-48E7-9C0F-4B72066C28D8}">
      <dgm:prSet/>
      <dgm:spPr/>
      <dgm:t>
        <a:bodyPr/>
        <a:lstStyle/>
        <a:p>
          <a:endParaRPr lang="en-GB"/>
        </a:p>
      </dgm:t>
    </dgm:pt>
    <dgm:pt modelId="{00198B37-349B-4E0F-8BE7-53F27BA9EAFD}" type="sibTrans" cxnId="{FFB8182A-A5BA-48E7-9C0F-4B72066C28D8}">
      <dgm:prSet/>
      <dgm:spPr/>
      <dgm:t>
        <a:bodyPr/>
        <a:lstStyle/>
        <a:p>
          <a:endParaRPr lang="en-GB"/>
        </a:p>
      </dgm:t>
    </dgm:pt>
    <dgm:pt modelId="{768DA153-4311-4FA4-A423-8D0B03C7FDC5}" type="pres">
      <dgm:prSet presAssocID="{1A2AC2BF-0F70-4D03-8C4E-00C69008F203}" presName="compositeShape" presStyleCnt="0">
        <dgm:presLayoutVars>
          <dgm:chMax val="9"/>
          <dgm:dir/>
          <dgm:resizeHandles val="exact"/>
        </dgm:presLayoutVars>
      </dgm:prSet>
      <dgm:spPr/>
      <dgm:t>
        <a:bodyPr/>
        <a:lstStyle/>
        <a:p>
          <a:endParaRPr lang="en-GB"/>
        </a:p>
      </dgm:t>
    </dgm:pt>
    <dgm:pt modelId="{DF4A4C01-539C-4037-BFC8-8E1A4F63C8E6}" type="pres">
      <dgm:prSet presAssocID="{1A2AC2BF-0F70-4D03-8C4E-00C69008F203}" presName="triangle1" presStyleLbl="node1" presStyleIdx="0" presStyleCnt="4">
        <dgm:presLayoutVars>
          <dgm:bulletEnabled val="1"/>
        </dgm:presLayoutVars>
      </dgm:prSet>
      <dgm:spPr/>
      <dgm:t>
        <a:bodyPr/>
        <a:lstStyle/>
        <a:p>
          <a:endParaRPr lang="en-GB"/>
        </a:p>
      </dgm:t>
    </dgm:pt>
    <dgm:pt modelId="{A94C1BD5-E94D-4936-957A-8414A5FD5CE1}" type="pres">
      <dgm:prSet presAssocID="{1A2AC2BF-0F70-4D03-8C4E-00C69008F203}" presName="triangle2" presStyleLbl="node1" presStyleIdx="1" presStyleCnt="4">
        <dgm:presLayoutVars>
          <dgm:bulletEnabled val="1"/>
        </dgm:presLayoutVars>
      </dgm:prSet>
      <dgm:spPr/>
      <dgm:t>
        <a:bodyPr/>
        <a:lstStyle/>
        <a:p>
          <a:endParaRPr lang="en-GB"/>
        </a:p>
      </dgm:t>
    </dgm:pt>
    <dgm:pt modelId="{A2353784-59FF-4CF9-96AB-746A0F117693}" type="pres">
      <dgm:prSet presAssocID="{1A2AC2BF-0F70-4D03-8C4E-00C69008F203}" presName="triangle3" presStyleLbl="node1" presStyleIdx="2" presStyleCnt="4">
        <dgm:presLayoutVars>
          <dgm:bulletEnabled val="1"/>
        </dgm:presLayoutVars>
      </dgm:prSet>
      <dgm:spPr/>
      <dgm:t>
        <a:bodyPr/>
        <a:lstStyle/>
        <a:p>
          <a:endParaRPr lang="en-GB"/>
        </a:p>
      </dgm:t>
    </dgm:pt>
    <dgm:pt modelId="{FC6BB11A-3D53-45E0-BC66-7752FBAA1A52}" type="pres">
      <dgm:prSet presAssocID="{1A2AC2BF-0F70-4D03-8C4E-00C69008F203}" presName="triangle4" presStyleLbl="node1" presStyleIdx="3" presStyleCnt="4">
        <dgm:presLayoutVars>
          <dgm:bulletEnabled val="1"/>
        </dgm:presLayoutVars>
      </dgm:prSet>
      <dgm:spPr/>
      <dgm:t>
        <a:bodyPr/>
        <a:lstStyle/>
        <a:p>
          <a:endParaRPr lang="en-GB"/>
        </a:p>
      </dgm:t>
    </dgm:pt>
  </dgm:ptLst>
  <dgm:cxnLst>
    <dgm:cxn modelId="{8BBCDA6C-2061-4720-854D-ACC18E8BE083}" srcId="{1A2AC2BF-0F70-4D03-8C4E-00C69008F203}" destId="{153DB6EB-5932-4B54-9B3C-8F9A88B44480}" srcOrd="1" destOrd="0" parTransId="{8F88AA6F-C05C-4142-ADE0-66FD247BAD52}" sibTransId="{202C73BE-1355-4AE5-A99A-39E30C9FB478}"/>
    <dgm:cxn modelId="{0E6F49D7-9AE6-48EE-9A3A-CC6CBAFA8CF6}" srcId="{1A2AC2BF-0F70-4D03-8C4E-00C69008F203}" destId="{ECC48ADA-5D9C-4452-95A2-9B99880CE346}" srcOrd="0" destOrd="0" parTransId="{CE5F3C69-9F92-4594-8EFB-12D6239EE1DF}" sibTransId="{1B41D36D-9728-4098-859B-41D950699383}"/>
    <dgm:cxn modelId="{4B379142-204E-4435-B216-EDD3F8F767C0}" type="presOf" srcId="{153DB6EB-5932-4B54-9B3C-8F9A88B44480}" destId="{A94C1BD5-E94D-4936-957A-8414A5FD5CE1}" srcOrd="0" destOrd="0" presId="urn:microsoft.com/office/officeart/2005/8/layout/pyramid4"/>
    <dgm:cxn modelId="{6C97AA20-88AD-44C2-AB99-60EEFB8B1B95}" type="presOf" srcId="{1A2AC2BF-0F70-4D03-8C4E-00C69008F203}" destId="{768DA153-4311-4FA4-A423-8D0B03C7FDC5}" srcOrd="0" destOrd="0" presId="urn:microsoft.com/office/officeart/2005/8/layout/pyramid4"/>
    <dgm:cxn modelId="{BFBD1E01-3BFB-4893-B2CA-C648C30A90E0}" srcId="{1A2AC2BF-0F70-4D03-8C4E-00C69008F203}" destId="{206048AC-E727-4A62-BACA-134AB65A8137}" srcOrd="2" destOrd="0" parTransId="{254BA589-9ECC-4316-8B37-918D7F28A2D7}" sibTransId="{FFA06B0E-8946-49D5-B64B-3F9CF725BBDA}"/>
    <dgm:cxn modelId="{26574372-EF61-42D4-A5C0-2A1880FF99F6}" type="presOf" srcId="{ECC48ADA-5D9C-4452-95A2-9B99880CE346}" destId="{DF4A4C01-539C-4037-BFC8-8E1A4F63C8E6}" srcOrd="0" destOrd="0" presId="urn:microsoft.com/office/officeart/2005/8/layout/pyramid4"/>
    <dgm:cxn modelId="{FFB8182A-A5BA-48E7-9C0F-4B72066C28D8}" srcId="{1A2AC2BF-0F70-4D03-8C4E-00C69008F203}" destId="{9DF7033B-9BB0-430E-85B3-82E0133E3256}" srcOrd="3" destOrd="0" parTransId="{2612DDEF-0348-4146-96C4-969F61C0EBD5}" sibTransId="{00198B37-349B-4E0F-8BE7-53F27BA9EAFD}"/>
    <dgm:cxn modelId="{35D42FFC-178D-48E8-BA1D-417223CB010D}" type="presOf" srcId="{206048AC-E727-4A62-BACA-134AB65A8137}" destId="{A2353784-59FF-4CF9-96AB-746A0F117693}" srcOrd="0" destOrd="0" presId="urn:microsoft.com/office/officeart/2005/8/layout/pyramid4"/>
    <dgm:cxn modelId="{FEA5D833-44E1-4FB4-A1A6-039A60AA3BC4}" type="presOf" srcId="{9DF7033B-9BB0-430E-85B3-82E0133E3256}" destId="{FC6BB11A-3D53-45E0-BC66-7752FBAA1A52}" srcOrd="0" destOrd="0" presId="urn:microsoft.com/office/officeart/2005/8/layout/pyramid4"/>
    <dgm:cxn modelId="{454DB740-89F8-4607-A3E9-43216C5A616C}" type="presParOf" srcId="{768DA153-4311-4FA4-A423-8D0B03C7FDC5}" destId="{DF4A4C01-539C-4037-BFC8-8E1A4F63C8E6}" srcOrd="0" destOrd="0" presId="urn:microsoft.com/office/officeart/2005/8/layout/pyramid4"/>
    <dgm:cxn modelId="{A1F3FACE-4CC0-46D7-931B-608E00361B0D}" type="presParOf" srcId="{768DA153-4311-4FA4-A423-8D0B03C7FDC5}" destId="{A94C1BD5-E94D-4936-957A-8414A5FD5CE1}" srcOrd="1" destOrd="0" presId="urn:microsoft.com/office/officeart/2005/8/layout/pyramid4"/>
    <dgm:cxn modelId="{20FA7DAB-FFB3-4056-AF46-15738C894159}" type="presParOf" srcId="{768DA153-4311-4FA4-A423-8D0B03C7FDC5}" destId="{A2353784-59FF-4CF9-96AB-746A0F117693}" srcOrd="2" destOrd="0" presId="urn:microsoft.com/office/officeart/2005/8/layout/pyramid4"/>
    <dgm:cxn modelId="{E0C735E5-6CC2-4894-AD16-C253AB4F5377}" type="presParOf" srcId="{768DA153-4311-4FA4-A423-8D0B03C7FDC5}" destId="{FC6BB11A-3D53-45E0-BC66-7752FBAA1A52}"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F95754-CE20-47BF-9C08-172C2E109D2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FF494E2-DC32-4170-9E4A-720A3D724FB4}">
      <dgm:prSet phldrT="[Text]"/>
      <dgm:spPr/>
      <dgm:t>
        <a:bodyPr/>
        <a:lstStyle/>
        <a:p>
          <a:r>
            <a:rPr lang="en-US" dirty="0"/>
            <a:t>Energy &amp; Climate Change</a:t>
          </a:r>
        </a:p>
      </dgm:t>
    </dgm:pt>
    <dgm:pt modelId="{A473624E-E8B2-448D-BD52-DE659C09534F}" type="parTrans" cxnId="{4D8C10DA-F53C-4027-9FB3-8F6D81DBF78C}">
      <dgm:prSet/>
      <dgm:spPr/>
      <dgm:t>
        <a:bodyPr/>
        <a:lstStyle/>
        <a:p>
          <a:endParaRPr lang="en-US"/>
        </a:p>
      </dgm:t>
    </dgm:pt>
    <dgm:pt modelId="{CF900964-88E9-402C-BFB6-934BDF99982C}" type="sibTrans" cxnId="{4D8C10DA-F53C-4027-9FB3-8F6D81DBF78C}">
      <dgm:prSet/>
      <dgm:spPr/>
      <dgm:t>
        <a:bodyPr/>
        <a:lstStyle/>
        <a:p>
          <a:endParaRPr lang="en-US"/>
        </a:p>
      </dgm:t>
    </dgm:pt>
    <dgm:pt modelId="{C0039A76-98DD-4DA0-A65D-AFF28E90BB02}">
      <dgm:prSet phldrT="[Text]"/>
      <dgm:spPr/>
      <dgm:t>
        <a:bodyPr/>
        <a:lstStyle/>
        <a:p>
          <a:r>
            <a:rPr lang="en-US"/>
            <a:t>Health</a:t>
          </a:r>
          <a:endParaRPr lang="en-US" dirty="0"/>
        </a:p>
      </dgm:t>
    </dgm:pt>
    <dgm:pt modelId="{3936F51E-D6CD-4016-9E6A-D48B81719550}" type="parTrans" cxnId="{AA62F5DA-CCD2-4617-A4D1-53A2E6978FD5}">
      <dgm:prSet/>
      <dgm:spPr/>
      <dgm:t>
        <a:bodyPr/>
        <a:lstStyle/>
        <a:p>
          <a:endParaRPr lang="en-US"/>
        </a:p>
      </dgm:t>
    </dgm:pt>
    <dgm:pt modelId="{42F7166E-042B-49E6-99E3-42F87F67464D}" type="sibTrans" cxnId="{AA62F5DA-CCD2-4617-A4D1-53A2E6978FD5}">
      <dgm:prSet/>
      <dgm:spPr/>
      <dgm:t>
        <a:bodyPr/>
        <a:lstStyle/>
        <a:p>
          <a:endParaRPr lang="en-US"/>
        </a:p>
      </dgm:t>
    </dgm:pt>
    <dgm:pt modelId="{DD0DC025-A2AD-4675-AB74-DCAF55C84111}">
      <dgm:prSet phldrT="[Text]"/>
      <dgm:spPr/>
      <dgm:t>
        <a:bodyPr/>
        <a:lstStyle/>
        <a:p>
          <a:r>
            <a:rPr lang="en-US" dirty="0"/>
            <a:t>Water / Process Industry</a:t>
          </a:r>
        </a:p>
      </dgm:t>
    </dgm:pt>
    <dgm:pt modelId="{13D5DF7D-8E4E-4807-A880-467751FE420E}" type="parTrans" cxnId="{9356F9B5-3D87-4627-816C-EF6905049654}">
      <dgm:prSet/>
      <dgm:spPr/>
      <dgm:t>
        <a:bodyPr/>
        <a:lstStyle/>
        <a:p>
          <a:endParaRPr lang="en-US"/>
        </a:p>
      </dgm:t>
    </dgm:pt>
    <dgm:pt modelId="{8F82CDBB-0CAF-44EF-B347-22B00C94FB00}" type="sibTrans" cxnId="{9356F9B5-3D87-4627-816C-EF6905049654}">
      <dgm:prSet/>
      <dgm:spPr/>
      <dgm:t>
        <a:bodyPr/>
        <a:lstStyle/>
        <a:p>
          <a:endParaRPr lang="en-US"/>
        </a:p>
      </dgm:t>
    </dgm:pt>
    <dgm:pt modelId="{A3121A65-EBFC-4E4A-8140-777662F0C22A}">
      <dgm:prSet phldrT="[Text]"/>
      <dgm:spPr/>
      <dgm:t>
        <a:bodyPr/>
        <a:lstStyle/>
        <a:p>
          <a:r>
            <a:rPr lang="en-US" dirty="0"/>
            <a:t>Transport </a:t>
          </a:r>
        </a:p>
      </dgm:t>
    </dgm:pt>
    <dgm:pt modelId="{2D898A79-924B-4BC7-A462-2B44440CCC77}" type="parTrans" cxnId="{7CE151A2-B066-4903-B517-B42163F5C8DF}">
      <dgm:prSet/>
      <dgm:spPr/>
      <dgm:t>
        <a:bodyPr/>
        <a:lstStyle/>
        <a:p>
          <a:endParaRPr lang="en-US"/>
        </a:p>
      </dgm:t>
    </dgm:pt>
    <dgm:pt modelId="{99F59C52-1111-4EEF-A701-EBE20E24259F}" type="sibTrans" cxnId="{7CE151A2-B066-4903-B517-B42163F5C8DF}">
      <dgm:prSet/>
      <dgm:spPr/>
      <dgm:t>
        <a:bodyPr/>
        <a:lstStyle/>
        <a:p>
          <a:endParaRPr lang="en-US"/>
        </a:p>
      </dgm:t>
    </dgm:pt>
    <dgm:pt modelId="{C2CC7BD7-580E-4636-9306-FA9B116816A8}">
      <dgm:prSet phldrT="[Text]"/>
      <dgm:spPr/>
      <dgm:t>
        <a:bodyPr/>
        <a:lstStyle/>
        <a:p>
          <a:r>
            <a:rPr lang="en-US" dirty="0"/>
            <a:t>Smart Cities</a:t>
          </a:r>
        </a:p>
      </dgm:t>
    </dgm:pt>
    <dgm:pt modelId="{622778D2-D688-40B8-A576-60E985090A61}" type="parTrans" cxnId="{8396DB00-EC86-439A-9999-79DBEA98CE57}">
      <dgm:prSet/>
      <dgm:spPr/>
      <dgm:t>
        <a:bodyPr/>
        <a:lstStyle/>
        <a:p>
          <a:endParaRPr lang="en-US"/>
        </a:p>
      </dgm:t>
    </dgm:pt>
    <dgm:pt modelId="{709CF38E-EF8F-4E64-9CCF-88BBB68E0942}" type="sibTrans" cxnId="{8396DB00-EC86-439A-9999-79DBEA98CE57}">
      <dgm:prSet/>
      <dgm:spPr/>
      <dgm:t>
        <a:bodyPr/>
        <a:lstStyle/>
        <a:p>
          <a:endParaRPr lang="en-US"/>
        </a:p>
      </dgm:t>
    </dgm:pt>
    <dgm:pt modelId="{30A5DD74-6D14-4BC6-9D3B-585F7E20DCE7}">
      <dgm:prSet phldrT="[Text]"/>
      <dgm:spPr/>
      <dgm:t>
        <a:bodyPr/>
        <a:lstStyle/>
        <a:p>
          <a:r>
            <a:rPr lang="en-US" dirty="0"/>
            <a:t>Tourism</a:t>
          </a:r>
        </a:p>
      </dgm:t>
    </dgm:pt>
    <dgm:pt modelId="{817B8AC4-BCC5-4720-9BD6-1C564B1627D7}" type="parTrans" cxnId="{3471AEEE-EAE5-45AE-AE7D-78B6518B90BA}">
      <dgm:prSet/>
      <dgm:spPr/>
      <dgm:t>
        <a:bodyPr/>
        <a:lstStyle/>
        <a:p>
          <a:endParaRPr lang="en-US"/>
        </a:p>
      </dgm:t>
    </dgm:pt>
    <dgm:pt modelId="{DC9D050A-7733-4159-9858-55C4CA67BD81}" type="sibTrans" cxnId="{3471AEEE-EAE5-45AE-AE7D-78B6518B90BA}">
      <dgm:prSet/>
      <dgm:spPr/>
      <dgm:t>
        <a:bodyPr/>
        <a:lstStyle/>
        <a:p>
          <a:endParaRPr lang="en-US"/>
        </a:p>
      </dgm:t>
    </dgm:pt>
    <dgm:pt modelId="{AA284E50-4901-4A3F-8D7E-BAA2718FAD39}">
      <dgm:prSet phldrT="[Text]"/>
      <dgm:spPr/>
      <dgm:t>
        <a:bodyPr/>
        <a:lstStyle/>
        <a:p>
          <a:r>
            <a:rPr lang="en-US" dirty="0"/>
            <a:t>Advanced manufacturing/ Nano</a:t>
          </a:r>
        </a:p>
      </dgm:t>
    </dgm:pt>
    <dgm:pt modelId="{ADEA2288-3B0E-44A4-BD54-39869DC9B6B5}" type="parTrans" cxnId="{98F3CA43-6D47-4973-B620-AD6421A44A5E}">
      <dgm:prSet/>
      <dgm:spPr/>
      <dgm:t>
        <a:bodyPr/>
        <a:lstStyle/>
        <a:p>
          <a:endParaRPr lang="en-US"/>
        </a:p>
      </dgm:t>
    </dgm:pt>
    <dgm:pt modelId="{34ACA00C-7DFD-42CF-8B61-6677D8D79DAE}" type="sibTrans" cxnId="{98F3CA43-6D47-4973-B620-AD6421A44A5E}">
      <dgm:prSet/>
      <dgm:spPr/>
      <dgm:t>
        <a:bodyPr/>
        <a:lstStyle/>
        <a:p>
          <a:endParaRPr lang="en-US"/>
        </a:p>
      </dgm:t>
    </dgm:pt>
    <dgm:pt modelId="{41E9C895-ECC4-460F-8FEF-04EB190D281A}">
      <dgm:prSet phldrT="[Text]"/>
      <dgm:spPr/>
      <dgm:t>
        <a:bodyPr/>
        <a:lstStyle/>
        <a:p>
          <a:r>
            <a:rPr lang="en-US" dirty="0"/>
            <a:t>Blue Growth</a:t>
          </a:r>
        </a:p>
      </dgm:t>
    </dgm:pt>
    <dgm:pt modelId="{16546095-4933-41C7-BF64-E8FAB934C3C6}" type="parTrans" cxnId="{A16762D2-1250-4BDC-B0D6-5DDADB6CE06D}">
      <dgm:prSet/>
      <dgm:spPr/>
      <dgm:t>
        <a:bodyPr/>
        <a:lstStyle/>
        <a:p>
          <a:endParaRPr lang="en-US"/>
        </a:p>
      </dgm:t>
    </dgm:pt>
    <dgm:pt modelId="{37C10C1D-15FC-414E-B2C2-34BD16162B13}" type="sibTrans" cxnId="{A16762D2-1250-4BDC-B0D6-5DDADB6CE06D}">
      <dgm:prSet/>
      <dgm:spPr/>
      <dgm:t>
        <a:bodyPr/>
        <a:lstStyle/>
        <a:p>
          <a:endParaRPr lang="en-US"/>
        </a:p>
      </dgm:t>
    </dgm:pt>
    <dgm:pt modelId="{42906C28-322C-4891-B5EB-50F9B1F87D09}">
      <dgm:prSet phldrT="[Text]"/>
      <dgm:spPr/>
      <dgm:t>
        <a:bodyPr/>
        <a:lstStyle/>
        <a:p>
          <a:r>
            <a:rPr lang="en-US" dirty="0"/>
            <a:t>Design &amp; Creativity</a:t>
          </a:r>
        </a:p>
      </dgm:t>
    </dgm:pt>
    <dgm:pt modelId="{001C72B9-D4CB-4306-B932-7982D2AA750F}" type="parTrans" cxnId="{0C964CC4-E453-49E3-A377-ED8692633439}">
      <dgm:prSet/>
      <dgm:spPr/>
      <dgm:t>
        <a:bodyPr/>
        <a:lstStyle/>
        <a:p>
          <a:endParaRPr lang="en-US"/>
        </a:p>
      </dgm:t>
    </dgm:pt>
    <dgm:pt modelId="{70CE0513-C11E-4653-866E-F660CA1A0332}" type="sibTrans" cxnId="{0C964CC4-E453-49E3-A377-ED8692633439}">
      <dgm:prSet/>
      <dgm:spPr/>
      <dgm:t>
        <a:bodyPr/>
        <a:lstStyle/>
        <a:p>
          <a:endParaRPr lang="en-US"/>
        </a:p>
      </dgm:t>
    </dgm:pt>
    <dgm:pt modelId="{DA53461B-B745-4126-91A9-D2CE99B5F8D0}">
      <dgm:prSet phldrT="[Text]"/>
      <dgm:spPr/>
      <dgm:t>
        <a:bodyPr/>
        <a:lstStyle/>
        <a:p>
          <a:r>
            <a:rPr lang="en-US" dirty="0"/>
            <a:t>ICT</a:t>
          </a:r>
        </a:p>
      </dgm:t>
    </dgm:pt>
    <dgm:pt modelId="{CE19E988-8940-4AD3-B088-F48C2C826308}" type="parTrans" cxnId="{555ADDE5-786F-444C-AA21-959FB048C215}">
      <dgm:prSet/>
      <dgm:spPr/>
      <dgm:t>
        <a:bodyPr/>
        <a:lstStyle/>
        <a:p>
          <a:endParaRPr lang="en-US"/>
        </a:p>
      </dgm:t>
    </dgm:pt>
    <dgm:pt modelId="{A71DE003-7929-4018-A7AB-E7381F60BBAF}" type="sibTrans" cxnId="{555ADDE5-786F-444C-AA21-959FB048C215}">
      <dgm:prSet/>
      <dgm:spPr/>
      <dgm:t>
        <a:bodyPr/>
        <a:lstStyle/>
        <a:p>
          <a:endParaRPr lang="en-US"/>
        </a:p>
      </dgm:t>
    </dgm:pt>
    <dgm:pt modelId="{3B381F91-5DFC-4A88-81BA-B566B3AD79D4}">
      <dgm:prSet phldrT="[Text]"/>
      <dgm:spPr/>
      <dgm:t>
        <a:bodyPr/>
        <a:lstStyle/>
        <a:p>
          <a:r>
            <a:rPr lang="en-US" dirty="0"/>
            <a:t>Opening Science</a:t>
          </a:r>
        </a:p>
      </dgm:t>
    </dgm:pt>
    <dgm:pt modelId="{5042D6D0-6B95-4CE0-9D47-7821B0EB91F9}" type="parTrans" cxnId="{B46FE412-A1E4-4B43-8FB4-6AB4595260B4}">
      <dgm:prSet/>
      <dgm:spPr/>
      <dgm:t>
        <a:bodyPr/>
        <a:lstStyle/>
        <a:p>
          <a:endParaRPr lang="en-US"/>
        </a:p>
      </dgm:t>
    </dgm:pt>
    <dgm:pt modelId="{FB3DD06C-D2E3-496C-8C3A-40DCC1DEFB8B}" type="sibTrans" cxnId="{B46FE412-A1E4-4B43-8FB4-6AB4595260B4}">
      <dgm:prSet/>
      <dgm:spPr/>
      <dgm:t>
        <a:bodyPr/>
        <a:lstStyle/>
        <a:p>
          <a:endParaRPr lang="en-US"/>
        </a:p>
      </dgm:t>
    </dgm:pt>
    <dgm:pt modelId="{17BCC37D-B528-4884-A32A-AF008138C8D2}">
      <dgm:prSet phldrT="[Text]"/>
      <dgm:spPr/>
      <dgm:t>
        <a:bodyPr/>
        <a:lstStyle/>
        <a:p>
          <a:r>
            <a:rPr lang="en-US" dirty="0"/>
            <a:t>Bio-economy/ Food &amp; </a:t>
          </a:r>
          <a:r>
            <a:rPr lang="en-US" dirty="0" err="1"/>
            <a:t>Agri</a:t>
          </a:r>
          <a:endParaRPr lang="en-US" dirty="0"/>
        </a:p>
      </dgm:t>
    </dgm:pt>
    <dgm:pt modelId="{C4702CA9-E0CA-4791-A787-FCDF3AEE51F9}" type="parTrans" cxnId="{F972C93F-458F-46FA-9AF4-2D9E66548868}">
      <dgm:prSet/>
      <dgm:spPr/>
      <dgm:t>
        <a:bodyPr/>
        <a:lstStyle/>
        <a:p>
          <a:endParaRPr lang="en-US"/>
        </a:p>
      </dgm:t>
    </dgm:pt>
    <dgm:pt modelId="{6CEC205E-DB21-4FDF-826E-F48E81198B1A}" type="sibTrans" cxnId="{F972C93F-458F-46FA-9AF4-2D9E66548868}">
      <dgm:prSet/>
      <dgm:spPr/>
      <dgm:t>
        <a:bodyPr/>
        <a:lstStyle/>
        <a:p>
          <a:endParaRPr lang="en-US"/>
        </a:p>
      </dgm:t>
    </dgm:pt>
    <dgm:pt modelId="{3EE18489-D43F-4D27-8FE6-A79C94625289}">
      <dgm:prSet/>
      <dgm:spPr/>
      <dgm:t>
        <a:bodyPr/>
        <a:lstStyle/>
        <a:p>
          <a:r>
            <a:rPr lang="en-GB" b="1" dirty="0"/>
            <a:t>Innovation &amp; Investment</a:t>
          </a:r>
          <a:endParaRPr lang="en-GB" dirty="0"/>
        </a:p>
      </dgm:t>
    </dgm:pt>
    <dgm:pt modelId="{DA94FA91-6644-48DB-8652-2B6E70AC32F3}" type="parTrans" cxnId="{9D4FF2FF-AC6F-4527-9A2F-54BCB49A2801}">
      <dgm:prSet/>
      <dgm:spPr/>
      <dgm:t>
        <a:bodyPr/>
        <a:lstStyle/>
        <a:p>
          <a:endParaRPr lang="en-US"/>
        </a:p>
      </dgm:t>
    </dgm:pt>
    <dgm:pt modelId="{F1E7C719-A94F-4D88-A0CC-35EF1515DD7F}" type="sibTrans" cxnId="{9D4FF2FF-AC6F-4527-9A2F-54BCB49A2801}">
      <dgm:prSet/>
      <dgm:spPr/>
      <dgm:t>
        <a:bodyPr/>
        <a:lstStyle/>
        <a:p>
          <a:endParaRPr lang="en-US"/>
        </a:p>
      </dgm:t>
    </dgm:pt>
    <dgm:pt modelId="{1E8E92EA-0B5C-48C4-AD9F-381F929EA1CD}">
      <dgm:prSet/>
      <dgm:spPr/>
      <dgm:t>
        <a:bodyPr/>
        <a:lstStyle/>
        <a:p>
          <a:r>
            <a:rPr lang="en-GB" b="1" dirty="0"/>
            <a:t>Smart Specialisation</a:t>
          </a:r>
        </a:p>
      </dgm:t>
    </dgm:pt>
    <dgm:pt modelId="{6DADDBAB-F5C2-465C-A2D6-DB393221E068}" type="parTrans" cxnId="{B3C87C66-63C5-4169-8730-D9FB93A73B21}">
      <dgm:prSet/>
      <dgm:spPr/>
      <dgm:t>
        <a:bodyPr/>
        <a:lstStyle/>
        <a:p>
          <a:endParaRPr lang="en-US"/>
        </a:p>
      </dgm:t>
    </dgm:pt>
    <dgm:pt modelId="{D04E70E2-F6B9-4D16-8268-4B6FE7CF98A8}" type="sibTrans" cxnId="{B3C87C66-63C5-4169-8730-D9FB93A73B21}">
      <dgm:prSet/>
      <dgm:spPr/>
      <dgm:t>
        <a:bodyPr/>
        <a:lstStyle/>
        <a:p>
          <a:endParaRPr lang="en-US"/>
        </a:p>
      </dgm:t>
    </dgm:pt>
    <dgm:pt modelId="{4E07E229-676D-43B6-8443-0EF8DA476227}">
      <dgm:prSet/>
      <dgm:spPr/>
      <dgm:t>
        <a:bodyPr/>
        <a:lstStyle/>
        <a:p>
          <a:r>
            <a:rPr lang="en-GB" b="1" dirty="0"/>
            <a:t>Policy</a:t>
          </a:r>
        </a:p>
      </dgm:t>
    </dgm:pt>
    <dgm:pt modelId="{B5A75BCB-9108-469C-8149-EB007FC3DD25}" type="parTrans" cxnId="{AED903D7-C233-40B1-819E-B0F43181D3B3}">
      <dgm:prSet/>
      <dgm:spPr/>
      <dgm:t>
        <a:bodyPr/>
        <a:lstStyle/>
        <a:p>
          <a:endParaRPr lang="en-US"/>
        </a:p>
      </dgm:t>
    </dgm:pt>
    <dgm:pt modelId="{A6B340B6-9989-4F1F-8434-27E6485245E4}" type="sibTrans" cxnId="{AED903D7-C233-40B1-819E-B0F43181D3B3}">
      <dgm:prSet/>
      <dgm:spPr/>
      <dgm:t>
        <a:bodyPr/>
        <a:lstStyle/>
        <a:p>
          <a:endParaRPr lang="en-US"/>
        </a:p>
      </dgm:t>
    </dgm:pt>
    <dgm:pt modelId="{034D6F72-FF2C-4DA7-8957-AF3AEC3AE1E0}" type="pres">
      <dgm:prSet presAssocID="{D9F95754-CE20-47BF-9C08-172C2E109D25}" presName="diagram" presStyleCnt="0">
        <dgm:presLayoutVars>
          <dgm:dir/>
          <dgm:resizeHandles val="exact"/>
        </dgm:presLayoutVars>
      </dgm:prSet>
      <dgm:spPr/>
      <dgm:t>
        <a:bodyPr/>
        <a:lstStyle/>
        <a:p>
          <a:endParaRPr lang="en-GB"/>
        </a:p>
      </dgm:t>
    </dgm:pt>
    <dgm:pt modelId="{4EA0F457-B59A-4F90-B58F-3A1F8DB8F079}" type="pres">
      <dgm:prSet presAssocID="{3FF494E2-DC32-4170-9E4A-720A3D724FB4}" presName="node" presStyleLbl="node1" presStyleIdx="0" presStyleCnt="15">
        <dgm:presLayoutVars>
          <dgm:bulletEnabled val="1"/>
        </dgm:presLayoutVars>
      </dgm:prSet>
      <dgm:spPr/>
      <dgm:t>
        <a:bodyPr/>
        <a:lstStyle/>
        <a:p>
          <a:endParaRPr lang="en-GB"/>
        </a:p>
      </dgm:t>
    </dgm:pt>
    <dgm:pt modelId="{F3F6A238-D8C9-4EB3-9935-3C6B6D743562}" type="pres">
      <dgm:prSet presAssocID="{CF900964-88E9-402C-BFB6-934BDF99982C}" presName="sibTrans" presStyleCnt="0"/>
      <dgm:spPr/>
    </dgm:pt>
    <dgm:pt modelId="{C9078064-DA9F-4164-A4AB-4C4CA051BAAA}" type="pres">
      <dgm:prSet presAssocID="{17BCC37D-B528-4884-A32A-AF008138C8D2}" presName="node" presStyleLbl="node1" presStyleIdx="1" presStyleCnt="15">
        <dgm:presLayoutVars>
          <dgm:bulletEnabled val="1"/>
        </dgm:presLayoutVars>
      </dgm:prSet>
      <dgm:spPr/>
      <dgm:t>
        <a:bodyPr/>
        <a:lstStyle/>
        <a:p>
          <a:endParaRPr lang="en-GB"/>
        </a:p>
      </dgm:t>
    </dgm:pt>
    <dgm:pt modelId="{E20F6477-D4C5-4496-BC4A-25B73F3FBADA}" type="pres">
      <dgm:prSet presAssocID="{6CEC205E-DB21-4FDF-826E-F48E81198B1A}" presName="sibTrans" presStyleCnt="0"/>
      <dgm:spPr/>
    </dgm:pt>
    <dgm:pt modelId="{6B20CB39-0EE3-4602-B332-977FC90A79E7}" type="pres">
      <dgm:prSet presAssocID="{C0039A76-98DD-4DA0-A65D-AFF28E90BB02}" presName="node" presStyleLbl="node1" presStyleIdx="2" presStyleCnt="15">
        <dgm:presLayoutVars>
          <dgm:bulletEnabled val="1"/>
        </dgm:presLayoutVars>
      </dgm:prSet>
      <dgm:spPr/>
      <dgm:t>
        <a:bodyPr/>
        <a:lstStyle/>
        <a:p>
          <a:endParaRPr lang="en-GB"/>
        </a:p>
      </dgm:t>
    </dgm:pt>
    <dgm:pt modelId="{8FB4C76E-B9C1-45ED-99CC-C9691B6C81F7}" type="pres">
      <dgm:prSet presAssocID="{42F7166E-042B-49E6-99E3-42F87F67464D}" presName="sibTrans" presStyleCnt="0"/>
      <dgm:spPr/>
    </dgm:pt>
    <dgm:pt modelId="{DEE83DEB-2D3E-43AA-932C-34FB07E8F726}" type="pres">
      <dgm:prSet presAssocID="{DD0DC025-A2AD-4675-AB74-DCAF55C84111}" presName="node" presStyleLbl="node1" presStyleIdx="3" presStyleCnt="15">
        <dgm:presLayoutVars>
          <dgm:bulletEnabled val="1"/>
        </dgm:presLayoutVars>
      </dgm:prSet>
      <dgm:spPr/>
      <dgm:t>
        <a:bodyPr/>
        <a:lstStyle/>
        <a:p>
          <a:endParaRPr lang="en-GB"/>
        </a:p>
      </dgm:t>
    </dgm:pt>
    <dgm:pt modelId="{D143B367-3CAD-44D1-A1AE-3F59F16B0088}" type="pres">
      <dgm:prSet presAssocID="{8F82CDBB-0CAF-44EF-B347-22B00C94FB00}" presName="sibTrans" presStyleCnt="0"/>
      <dgm:spPr/>
    </dgm:pt>
    <dgm:pt modelId="{656B2216-8069-4E3F-9B4E-D7C1ED4C43DB}" type="pres">
      <dgm:prSet presAssocID="{A3121A65-EBFC-4E4A-8140-777662F0C22A}" presName="node" presStyleLbl="node1" presStyleIdx="4" presStyleCnt="15">
        <dgm:presLayoutVars>
          <dgm:bulletEnabled val="1"/>
        </dgm:presLayoutVars>
      </dgm:prSet>
      <dgm:spPr/>
      <dgm:t>
        <a:bodyPr/>
        <a:lstStyle/>
        <a:p>
          <a:endParaRPr lang="en-GB"/>
        </a:p>
      </dgm:t>
    </dgm:pt>
    <dgm:pt modelId="{E08C0C13-DF92-4175-BBB4-39D91997BA68}" type="pres">
      <dgm:prSet presAssocID="{99F59C52-1111-4EEF-A701-EBE20E24259F}" presName="sibTrans" presStyleCnt="0"/>
      <dgm:spPr/>
    </dgm:pt>
    <dgm:pt modelId="{3A6D4E7C-EC92-43C6-8F99-6EBB3B0F26D0}" type="pres">
      <dgm:prSet presAssocID="{C2CC7BD7-580E-4636-9306-FA9B116816A8}" presName="node" presStyleLbl="node1" presStyleIdx="5" presStyleCnt="15">
        <dgm:presLayoutVars>
          <dgm:bulletEnabled val="1"/>
        </dgm:presLayoutVars>
      </dgm:prSet>
      <dgm:spPr/>
      <dgm:t>
        <a:bodyPr/>
        <a:lstStyle/>
        <a:p>
          <a:endParaRPr lang="en-GB"/>
        </a:p>
      </dgm:t>
    </dgm:pt>
    <dgm:pt modelId="{EA7C80F4-2477-4721-A4E3-5DC8206BAB87}" type="pres">
      <dgm:prSet presAssocID="{709CF38E-EF8F-4E64-9CCF-88BBB68E0942}" presName="sibTrans" presStyleCnt="0"/>
      <dgm:spPr/>
    </dgm:pt>
    <dgm:pt modelId="{8809299A-3096-487B-AD09-17DDBD73355B}" type="pres">
      <dgm:prSet presAssocID="{30A5DD74-6D14-4BC6-9D3B-585F7E20DCE7}" presName="node" presStyleLbl="node1" presStyleIdx="6" presStyleCnt="15">
        <dgm:presLayoutVars>
          <dgm:bulletEnabled val="1"/>
        </dgm:presLayoutVars>
      </dgm:prSet>
      <dgm:spPr/>
      <dgm:t>
        <a:bodyPr/>
        <a:lstStyle/>
        <a:p>
          <a:endParaRPr lang="en-GB"/>
        </a:p>
      </dgm:t>
    </dgm:pt>
    <dgm:pt modelId="{D0AF12A2-A8FE-4942-B808-AB35DE917C25}" type="pres">
      <dgm:prSet presAssocID="{DC9D050A-7733-4159-9858-55C4CA67BD81}" presName="sibTrans" presStyleCnt="0"/>
      <dgm:spPr/>
    </dgm:pt>
    <dgm:pt modelId="{D20057D0-4789-4592-9852-186160F43513}" type="pres">
      <dgm:prSet presAssocID="{AA284E50-4901-4A3F-8D7E-BAA2718FAD39}" presName="node" presStyleLbl="node1" presStyleIdx="7" presStyleCnt="15">
        <dgm:presLayoutVars>
          <dgm:bulletEnabled val="1"/>
        </dgm:presLayoutVars>
      </dgm:prSet>
      <dgm:spPr/>
      <dgm:t>
        <a:bodyPr/>
        <a:lstStyle/>
        <a:p>
          <a:endParaRPr lang="en-GB"/>
        </a:p>
      </dgm:t>
    </dgm:pt>
    <dgm:pt modelId="{75C6BF43-4503-4627-9470-8C6F9D28F2EA}" type="pres">
      <dgm:prSet presAssocID="{34ACA00C-7DFD-42CF-8B61-6677D8D79DAE}" presName="sibTrans" presStyleCnt="0"/>
      <dgm:spPr/>
    </dgm:pt>
    <dgm:pt modelId="{603336EB-A3D9-4446-BF9E-9C97119943E5}" type="pres">
      <dgm:prSet presAssocID="{41E9C895-ECC4-460F-8FEF-04EB190D281A}" presName="node" presStyleLbl="node1" presStyleIdx="8" presStyleCnt="15">
        <dgm:presLayoutVars>
          <dgm:bulletEnabled val="1"/>
        </dgm:presLayoutVars>
      </dgm:prSet>
      <dgm:spPr/>
      <dgm:t>
        <a:bodyPr/>
        <a:lstStyle/>
        <a:p>
          <a:endParaRPr lang="en-GB"/>
        </a:p>
      </dgm:t>
    </dgm:pt>
    <dgm:pt modelId="{8E3C34D8-9484-45D0-9A27-7D9C77C5ABA2}" type="pres">
      <dgm:prSet presAssocID="{37C10C1D-15FC-414E-B2C2-34BD16162B13}" presName="sibTrans" presStyleCnt="0"/>
      <dgm:spPr/>
    </dgm:pt>
    <dgm:pt modelId="{211029BD-FD5D-4F5C-B5C5-176ADF114325}" type="pres">
      <dgm:prSet presAssocID="{42906C28-322C-4891-B5EB-50F9B1F87D09}" presName="node" presStyleLbl="node1" presStyleIdx="9" presStyleCnt="15">
        <dgm:presLayoutVars>
          <dgm:bulletEnabled val="1"/>
        </dgm:presLayoutVars>
      </dgm:prSet>
      <dgm:spPr/>
      <dgm:t>
        <a:bodyPr/>
        <a:lstStyle/>
        <a:p>
          <a:endParaRPr lang="en-GB"/>
        </a:p>
      </dgm:t>
    </dgm:pt>
    <dgm:pt modelId="{87253D69-D1D8-4E70-A1F9-20F542076BD9}" type="pres">
      <dgm:prSet presAssocID="{70CE0513-C11E-4653-866E-F660CA1A0332}" presName="sibTrans" presStyleCnt="0"/>
      <dgm:spPr/>
    </dgm:pt>
    <dgm:pt modelId="{D9BF840C-72A7-4887-B9D2-0566B20E5986}" type="pres">
      <dgm:prSet presAssocID="{DA53461B-B745-4126-91A9-D2CE99B5F8D0}" presName="node" presStyleLbl="node1" presStyleIdx="10" presStyleCnt="15">
        <dgm:presLayoutVars>
          <dgm:bulletEnabled val="1"/>
        </dgm:presLayoutVars>
      </dgm:prSet>
      <dgm:spPr/>
      <dgm:t>
        <a:bodyPr/>
        <a:lstStyle/>
        <a:p>
          <a:endParaRPr lang="en-GB"/>
        </a:p>
      </dgm:t>
    </dgm:pt>
    <dgm:pt modelId="{0BE93A00-FB76-4367-94B5-29BC0D88D909}" type="pres">
      <dgm:prSet presAssocID="{A71DE003-7929-4018-A7AB-E7381F60BBAF}" presName="sibTrans" presStyleCnt="0"/>
      <dgm:spPr/>
    </dgm:pt>
    <dgm:pt modelId="{525A93FB-7A4A-4A5B-9FDB-DE68DC221304}" type="pres">
      <dgm:prSet presAssocID="{3B381F91-5DFC-4A88-81BA-B566B3AD79D4}" presName="node" presStyleLbl="node1" presStyleIdx="11" presStyleCnt="15">
        <dgm:presLayoutVars>
          <dgm:bulletEnabled val="1"/>
        </dgm:presLayoutVars>
      </dgm:prSet>
      <dgm:spPr/>
      <dgm:t>
        <a:bodyPr/>
        <a:lstStyle/>
        <a:p>
          <a:endParaRPr lang="en-GB"/>
        </a:p>
      </dgm:t>
    </dgm:pt>
    <dgm:pt modelId="{6307A540-4B4C-4FDB-A0E5-DCFABDE94642}" type="pres">
      <dgm:prSet presAssocID="{FB3DD06C-D2E3-496C-8C3A-40DCC1DEFB8B}" presName="sibTrans" presStyleCnt="0"/>
      <dgm:spPr/>
    </dgm:pt>
    <dgm:pt modelId="{D7AB0A0F-1172-463D-94B8-1B32D66F0118}" type="pres">
      <dgm:prSet presAssocID="{3EE18489-D43F-4D27-8FE6-A79C94625289}" presName="node" presStyleLbl="node1" presStyleIdx="12" presStyleCnt="15">
        <dgm:presLayoutVars>
          <dgm:bulletEnabled val="1"/>
        </dgm:presLayoutVars>
      </dgm:prSet>
      <dgm:spPr/>
      <dgm:t>
        <a:bodyPr/>
        <a:lstStyle/>
        <a:p>
          <a:endParaRPr lang="en-GB"/>
        </a:p>
      </dgm:t>
    </dgm:pt>
    <dgm:pt modelId="{A7CAD800-E1CE-4FCA-B3CC-643CDB110774}" type="pres">
      <dgm:prSet presAssocID="{F1E7C719-A94F-4D88-A0CC-35EF1515DD7F}" presName="sibTrans" presStyleCnt="0"/>
      <dgm:spPr/>
    </dgm:pt>
    <dgm:pt modelId="{92242FB9-20AF-46C7-A77C-4F9F257ABFD7}" type="pres">
      <dgm:prSet presAssocID="{1E8E92EA-0B5C-48C4-AD9F-381F929EA1CD}" presName="node" presStyleLbl="node1" presStyleIdx="13" presStyleCnt="15">
        <dgm:presLayoutVars>
          <dgm:bulletEnabled val="1"/>
        </dgm:presLayoutVars>
      </dgm:prSet>
      <dgm:spPr/>
      <dgm:t>
        <a:bodyPr/>
        <a:lstStyle/>
        <a:p>
          <a:endParaRPr lang="en-GB"/>
        </a:p>
      </dgm:t>
    </dgm:pt>
    <dgm:pt modelId="{DCEC58F0-7F7E-442F-B0DD-36EF3F10BF1F}" type="pres">
      <dgm:prSet presAssocID="{D04E70E2-F6B9-4D16-8268-4B6FE7CF98A8}" presName="sibTrans" presStyleCnt="0"/>
      <dgm:spPr/>
    </dgm:pt>
    <dgm:pt modelId="{FCCCA86E-FE81-437F-8442-6D2CBCD64205}" type="pres">
      <dgm:prSet presAssocID="{4E07E229-676D-43B6-8443-0EF8DA476227}" presName="node" presStyleLbl="node1" presStyleIdx="14" presStyleCnt="15">
        <dgm:presLayoutVars>
          <dgm:bulletEnabled val="1"/>
        </dgm:presLayoutVars>
      </dgm:prSet>
      <dgm:spPr/>
      <dgm:t>
        <a:bodyPr/>
        <a:lstStyle/>
        <a:p>
          <a:endParaRPr lang="en-GB"/>
        </a:p>
      </dgm:t>
    </dgm:pt>
  </dgm:ptLst>
  <dgm:cxnLst>
    <dgm:cxn modelId="{C805BD8C-8A03-4774-83A8-731A7DB2B47D}" type="presOf" srcId="{DD0DC025-A2AD-4675-AB74-DCAF55C84111}" destId="{DEE83DEB-2D3E-43AA-932C-34FB07E8F726}" srcOrd="0" destOrd="0" presId="urn:microsoft.com/office/officeart/2005/8/layout/default"/>
    <dgm:cxn modelId="{B46FE412-A1E4-4B43-8FB4-6AB4595260B4}" srcId="{D9F95754-CE20-47BF-9C08-172C2E109D25}" destId="{3B381F91-5DFC-4A88-81BA-B566B3AD79D4}" srcOrd="11" destOrd="0" parTransId="{5042D6D0-6B95-4CE0-9D47-7821B0EB91F9}" sibTransId="{FB3DD06C-D2E3-496C-8C3A-40DCC1DEFB8B}"/>
    <dgm:cxn modelId="{9356F9B5-3D87-4627-816C-EF6905049654}" srcId="{D9F95754-CE20-47BF-9C08-172C2E109D25}" destId="{DD0DC025-A2AD-4675-AB74-DCAF55C84111}" srcOrd="3" destOrd="0" parTransId="{13D5DF7D-8E4E-4807-A880-467751FE420E}" sibTransId="{8F82CDBB-0CAF-44EF-B347-22B00C94FB00}"/>
    <dgm:cxn modelId="{ECDFF5FA-1C8F-4D06-B95B-5E188FE4958C}" type="presOf" srcId="{AA284E50-4901-4A3F-8D7E-BAA2718FAD39}" destId="{D20057D0-4789-4592-9852-186160F43513}" srcOrd="0" destOrd="0" presId="urn:microsoft.com/office/officeart/2005/8/layout/default"/>
    <dgm:cxn modelId="{7CE151A2-B066-4903-B517-B42163F5C8DF}" srcId="{D9F95754-CE20-47BF-9C08-172C2E109D25}" destId="{A3121A65-EBFC-4E4A-8140-777662F0C22A}" srcOrd="4" destOrd="0" parTransId="{2D898A79-924B-4BC7-A462-2B44440CCC77}" sibTransId="{99F59C52-1111-4EEF-A701-EBE20E24259F}"/>
    <dgm:cxn modelId="{F5131DBC-03EC-4F96-AE63-CA72C55D5076}" type="presOf" srcId="{30A5DD74-6D14-4BC6-9D3B-585F7E20DCE7}" destId="{8809299A-3096-487B-AD09-17DDBD73355B}" srcOrd="0" destOrd="0" presId="urn:microsoft.com/office/officeart/2005/8/layout/default"/>
    <dgm:cxn modelId="{AED903D7-C233-40B1-819E-B0F43181D3B3}" srcId="{D9F95754-CE20-47BF-9C08-172C2E109D25}" destId="{4E07E229-676D-43B6-8443-0EF8DA476227}" srcOrd="14" destOrd="0" parTransId="{B5A75BCB-9108-469C-8149-EB007FC3DD25}" sibTransId="{A6B340B6-9989-4F1F-8434-27E6485245E4}"/>
    <dgm:cxn modelId="{A16762D2-1250-4BDC-B0D6-5DDADB6CE06D}" srcId="{D9F95754-CE20-47BF-9C08-172C2E109D25}" destId="{41E9C895-ECC4-460F-8FEF-04EB190D281A}" srcOrd="8" destOrd="0" parTransId="{16546095-4933-41C7-BF64-E8FAB934C3C6}" sibTransId="{37C10C1D-15FC-414E-B2C2-34BD16162B13}"/>
    <dgm:cxn modelId="{B3C87C66-63C5-4169-8730-D9FB93A73B21}" srcId="{D9F95754-CE20-47BF-9C08-172C2E109D25}" destId="{1E8E92EA-0B5C-48C4-AD9F-381F929EA1CD}" srcOrd="13" destOrd="0" parTransId="{6DADDBAB-F5C2-465C-A2D6-DB393221E068}" sibTransId="{D04E70E2-F6B9-4D16-8268-4B6FE7CF98A8}"/>
    <dgm:cxn modelId="{555ADDE5-786F-444C-AA21-959FB048C215}" srcId="{D9F95754-CE20-47BF-9C08-172C2E109D25}" destId="{DA53461B-B745-4126-91A9-D2CE99B5F8D0}" srcOrd="10" destOrd="0" parTransId="{CE19E988-8940-4AD3-B088-F48C2C826308}" sibTransId="{A71DE003-7929-4018-A7AB-E7381F60BBAF}"/>
    <dgm:cxn modelId="{3034D11E-7A6E-4318-8E15-6223DF1A9B34}" type="presOf" srcId="{DA53461B-B745-4126-91A9-D2CE99B5F8D0}" destId="{D9BF840C-72A7-4887-B9D2-0566B20E5986}" srcOrd="0" destOrd="0" presId="urn:microsoft.com/office/officeart/2005/8/layout/default"/>
    <dgm:cxn modelId="{5C951B73-E882-4584-A7B7-F98C3B2DD188}" type="presOf" srcId="{3B381F91-5DFC-4A88-81BA-B566B3AD79D4}" destId="{525A93FB-7A4A-4A5B-9FDB-DE68DC221304}" srcOrd="0" destOrd="0" presId="urn:microsoft.com/office/officeart/2005/8/layout/default"/>
    <dgm:cxn modelId="{85EB94E4-9ACC-48E8-8E21-809DBDF3C133}" type="presOf" srcId="{A3121A65-EBFC-4E4A-8140-777662F0C22A}" destId="{656B2216-8069-4E3F-9B4E-D7C1ED4C43DB}" srcOrd="0" destOrd="0" presId="urn:microsoft.com/office/officeart/2005/8/layout/default"/>
    <dgm:cxn modelId="{AA62F5DA-CCD2-4617-A4D1-53A2E6978FD5}" srcId="{D9F95754-CE20-47BF-9C08-172C2E109D25}" destId="{C0039A76-98DD-4DA0-A65D-AFF28E90BB02}" srcOrd="2" destOrd="0" parTransId="{3936F51E-D6CD-4016-9E6A-D48B81719550}" sibTransId="{42F7166E-042B-49E6-99E3-42F87F67464D}"/>
    <dgm:cxn modelId="{8AB1E21C-21BB-4173-AFBD-3227399A8BD1}" type="presOf" srcId="{C2CC7BD7-580E-4636-9306-FA9B116816A8}" destId="{3A6D4E7C-EC92-43C6-8F99-6EBB3B0F26D0}" srcOrd="0" destOrd="0" presId="urn:microsoft.com/office/officeart/2005/8/layout/default"/>
    <dgm:cxn modelId="{06DC1DC6-5EA2-4E78-B6F7-21A263EE828D}" type="presOf" srcId="{D9F95754-CE20-47BF-9C08-172C2E109D25}" destId="{034D6F72-FF2C-4DA7-8957-AF3AEC3AE1E0}" srcOrd="0" destOrd="0" presId="urn:microsoft.com/office/officeart/2005/8/layout/default"/>
    <dgm:cxn modelId="{6A616F2E-E19A-4F02-B6E9-BC054F8C3756}" type="presOf" srcId="{4E07E229-676D-43B6-8443-0EF8DA476227}" destId="{FCCCA86E-FE81-437F-8442-6D2CBCD64205}" srcOrd="0" destOrd="0" presId="urn:microsoft.com/office/officeart/2005/8/layout/default"/>
    <dgm:cxn modelId="{4D8C10DA-F53C-4027-9FB3-8F6D81DBF78C}" srcId="{D9F95754-CE20-47BF-9C08-172C2E109D25}" destId="{3FF494E2-DC32-4170-9E4A-720A3D724FB4}" srcOrd="0" destOrd="0" parTransId="{A473624E-E8B2-448D-BD52-DE659C09534F}" sibTransId="{CF900964-88E9-402C-BFB6-934BDF99982C}"/>
    <dgm:cxn modelId="{98F3CA43-6D47-4973-B620-AD6421A44A5E}" srcId="{D9F95754-CE20-47BF-9C08-172C2E109D25}" destId="{AA284E50-4901-4A3F-8D7E-BAA2718FAD39}" srcOrd="7" destOrd="0" parTransId="{ADEA2288-3B0E-44A4-BD54-39869DC9B6B5}" sibTransId="{34ACA00C-7DFD-42CF-8B61-6677D8D79DAE}"/>
    <dgm:cxn modelId="{9D4FF2FF-AC6F-4527-9A2F-54BCB49A2801}" srcId="{D9F95754-CE20-47BF-9C08-172C2E109D25}" destId="{3EE18489-D43F-4D27-8FE6-A79C94625289}" srcOrd="12" destOrd="0" parTransId="{DA94FA91-6644-48DB-8652-2B6E70AC32F3}" sibTransId="{F1E7C719-A94F-4D88-A0CC-35EF1515DD7F}"/>
    <dgm:cxn modelId="{9566B979-EB42-4D9C-8050-68405412AEED}" type="presOf" srcId="{42906C28-322C-4891-B5EB-50F9B1F87D09}" destId="{211029BD-FD5D-4F5C-B5C5-176ADF114325}" srcOrd="0" destOrd="0" presId="urn:microsoft.com/office/officeart/2005/8/layout/default"/>
    <dgm:cxn modelId="{565EB237-BFAB-48E8-B3C6-7E74BDC1E325}" type="presOf" srcId="{41E9C895-ECC4-460F-8FEF-04EB190D281A}" destId="{603336EB-A3D9-4446-BF9E-9C97119943E5}" srcOrd="0" destOrd="0" presId="urn:microsoft.com/office/officeart/2005/8/layout/default"/>
    <dgm:cxn modelId="{8A7887A0-6737-46DE-826F-079F52586B31}" type="presOf" srcId="{3FF494E2-DC32-4170-9E4A-720A3D724FB4}" destId="{4EA0F457-B59A-4F90-B58F-3A1F8DB8F079}" srcOrd="0" destOrd="0" presId="urn:microsoft.com/office/officeart/2005/8/layout/default"/>
    <dgm:cxn modelId="{1DAC77C7-626B-48BE-8CDB-1B28A719E10E}" type="presOf" srcId="{3EE18489-D43F-4D27-8FE6-A79C94625289}" destId="{D7AB0A0F-1172-463D-94B8-1B32D66F0118}" srcOrd="0" destOrd="0" presId="urn:microsoft.com/office/officeart/2005/8/layout/default"/>
    <dgm:cxn modelId="{F972C93F-458F-46FA-9AF4-2D9E66548868}" srcId="{D9F95754-CE20-47BF-9C08-172C2E109D25}" destId="{17BCC37D-B528-4884-A32A-AF008138C8D2}" srcOrd="1" destOrd="0" parTransId="{C4702CA9-E0CA-4791-A787-FCDF3AEE51F9}" sibTransId="{6CEC205E-DB21-4FDF-826E-F48E81198B1A}"/>
    <dgm:cxn modelId="{0DAF6A74-DDAB-42BE-A4EB-369B32BCDFD5}" type="presOf" srcId="{17BCC37D-B528-4884-A32A-AF008138C8D2}" destId="{C9078064-DA9F-4164-A4AB-4C4CA051BAAA}" srcOrd="0" destOrd="0" presId="urn:microsoft.com/office/officeart/2005/8/layout/default"/>
    <dgm:cxn modelId="{0C964CC4-E453-49E3-A377-ED8692633439}" srcId="{D9F95754-CE20-47BF-9C08-172C2E109D25}" destId="{42906C28-322C-4891-B5EB-50F9B1F87D09}" srcOrd="9" destOrd="0" parTransId="{001C72B9-D4CB-4306-B932-7982D2AA750F}" sibTransId="{70CE0513-C11E-4653-866E-F660CA1A0332}"/>
    <dgm:cxn modelId="{C46D6285-7319-496A-91F5-5E60B7DC6F10}" type="presOf" srcId="{C0039A76-98DD-4DA0-A65D-AFF28E90BB02}" destId="{6B20CB39-0EE3-4602-B332-977FC90A79E7}" srcOrd="0" destOrd="0" presId="urn:microsoft.com/office/officeart/2005/8/layout/default"/>
    <dgm:cxn modelId="{9207BB98-9052-4689-A5A6-C06E545313B0}" type="presOf" srcId="{1E8E92EA-0B5C-48C4-AD9F-381F929EA1CD}" destId="{92242FB9-20AF-46C7-A77C-4F9F257ABFD7}" srcOrd="0" destOrd="0" presId="urn:microsoft.com/office/officeart/2005/8/layout/default"/>
    <dgm:cxn modelId="{3471AEEE-EAE5-45AE-AE7D-78B6518B90BA}" srcId="{D9F95754-CE20-47BF-9C08-172C2E109D25}" destId="{30A5DD74-6D14-4BC6-9D3B-585F7E20DCE7}" srcOrd="6" destOrd="0" parTransId="{817B8AC4-BCC5-4720-9BD6-1C564B1627D7}" sibTransId="{DC9D050A-7733-4159-9858-55C4CA67BD81}"/>
    <dgm:cxn modelId="{8396DB00-EC86-439A-9999-79DBEA98CE57}" srcId="{D9F95754-CE20-47BF-9C08-172C2E109D25}" destId="{C2CC7BD7-580E-4636-9306-FA9B116816A8}" srcOrd="5" destOrd="0" parTransId="{622778D2-D688-40B8-A576-60E985090A61}" sibTransId="{709CF38E-EF8F-4E64-9CCF-88BBB68E0942}"/>
    <dgm:cxn modelId="{7B8A71EC-0132-431F-BFF6-06612DA4D4C7}" type="presParOf" srcId="{034D6F72-FF2C-4DA7-8957-AF3AEC3AE1E0}" destId="{4EA0F457-B59A-4F90-B58F-3A1F8DB8F079}" srcOrd="0" destOrd="0" presId="urn:microsoft.com/office/officeart/2005/8/layout/default"/>
    <dgm:cxn modelId="{49DE1269-0C47-41F8-809B-73E0225166B9}" type="presParOf" srcId="{034D6F72-FF2C-4DA7-8957-AF3AEC3AE1E0}" destId="{F3F6A238-D8C9-4EB3-9935-3C6B6D743562}" srcOrd="1" destOrd="0" presId="urn:microsoft.com/office/officeart/2005/8/layout/default"/>
    <dgm:cxn modelId="{43BA3720-C468-491B-A270-65CEACDBD093}" type="presParOf" srcId="{034D6F72-FF2C-4DA7-8957-AF3AEC3AE1E0}" destId="{C9078064-DA9F-4164-A4AB-4C4CA051BAAA}" srcOrd="2" destOrd="0" presId="urn:microsoft.com/office/officeart/2005/8/layout/default"/>
    <dgm:cxn modelId="{33685B88-8B30-4644-B4D2-89F631C8109B}" type="presParOf" srcId="{034D6F72-FF2C-4DA7-8957-AF3AEC3AE1E0}" destId="{E20F6477-D4C5-4496-BC4A-25B73F3FBADA}" srcOrd="3" destOrd="0" presId="urn:microsoft.com/office/officeart/2005/8/layout/default"/>
    <dgm:cxn modelId="{77507653-4121-432B-A893-FA2CCB537665}" type="presParOf" srcId="{034D6F72-FF2C-4DA7-8957-AF3AEC3AE1E0}" destId="{6B20CB39-0EE3-4602-B332-977FC90A79E7}" srcOrd="4" destOrd="0" presId="urn:microsoft.com/office/officeart/2005/8/layout/default"/>
    <dgm:cxn modelId="{63EFD2FD-CE97-47D2-8D72-1B194AF706C2}" type="presParOf" srcId="{034D6F72-FF2C-4DA7-8957-AF3AEC3AE1E0}" destId="{8FB4C76E-B9C1-45ED-99CC-C9691B6C81F7}" srcOrd="5" destOrd="0" presId="urn:microsoft.com/office/officeart/2005/8/layout/default"/>
    <dgm:cxn modelId="{16F7FB64-4AAE-405B-9B1E-63C17E486C6F}" type="presParOf" srcId="{034D6F72-FF2C-4DA7-8957-AF3AEC3AE1E0}" destId="{DEE83DEB-2D3E-43AA-932C-34FB07E8F726}" srcOrd="6" destOrd="0" presId="urn:microsoft.com/office/officeart/2005/8/layout/default"/>
    <dgm:cxn modelId="{9CD9A198-CC18-4552-948E-5EDA5E493438}" type="presParOf" srcId="{034D6F72-FF2C-4DA7-8957-AF3AEC3AE1E0}" destId="{D143B367-3CAD-44D1-A1AE-3F59F16B0088}" srcOrd="7" destOrd="0" presId="urn:microsoft.com/office/officeart/2005/8/layout/default"/>
    <dgm:cxn modelId="{46BF3C2A-36E7-42CC-8C95-FC952ED047E3}" type="presParOf" srcId="{034D6F72-FF2C-4DA7-8957-AF3AEC3AE1E0}" destId="{656B2216-8069-4E3F-9B4E-D7C1ED4C43DB}" srcOrd="8" destOrd="0" presId="urn:microsoft.com/office/officeart/2005/8/layout/default"/>
    <dgm:cxn modelId="{C3A8A2FB-0614-4440-89E3-C634D2475BEB}" type="presParOf" srcId="{034D6F72-FF2C-4DA7-8957-AF3AEC3AE1E0}" destId="{E08C0C13-DF92-4175-BBB4-39D91997BA68}" srcOrd="9" destOrd="0" presId="urn:microsoft.com/office/officeart/2005/8/layout/default"/>
    <dgm:cxn modelId="{B5F85D11-4D41-4D9F-A64A-46E38B48B79B}" type="presParOf" srcId="{034D6F72-FF2C-4DA7-8957-AF3AEC3AE1E0}" destId="{3A6D4E7C-EC92-43C6-8F99-6EBB3B0F26D0}" srcOrd="10" destOrd="0" presId="urn:microsoft.com/office/officeart/2005/8/layout/default"/>
    <dgm:cxn modelId="{B93792AE-5797-449A-BCCE-0C26516EEC8F}" type="presParOf" srcId="{034D6F72-FF2C-4DA7-8957-AF3AEC3AE1E0}" destId="{EA7C80F4-2477-4721-A4E3-5DC8206BAB87}" srcOrd="11" destOrd="0" presId="urn:microsoft.com/office/officeart/2005/8/layout/default"/>
    <dgm:cxn modelId="{3AA9C902-3026-4717-881D-A13D5D6D5D52}" type="presParOf" srcId="{034D6F72-FF2C-4DA7-8957-AF3AEC3AE1E0}" destId="{8809299A-3096-487B-AD09-17DDBD73355B}" srcOrd="12" destOrd="0" presId="urn:microsoft.com/office/officeart/2005/8/layout/default"/>
    <dgm:cxn modelId="{04662C6A-E81D-4930-8B51-D21F03869BD2}" type="presParOf" srcId="{034D6F72-FF2C-4DA7-8957-AF3AEC3AE1E0}" destId="{D0AF12A2-A8FE-4942-B808-AB35DE917C25}" srcOrd="13" destOrd="0" presId="urn:microsoft.com/office/officeart/2005/8/layout/default"/>
    <dgm:cxn modelId="{DBB869E0-BFCB-4D00-BFD5-3C80B03E664D}" type="presParOf" srcId="{034D6F72-FF2C-4DA7-8957-AF3AEC3AE1E0}" destId="{D20057D0-4789-4592-9852-186160F43513}" srcOrd="14" destOrd="0" presId="urn:microsoft.com/office/officeart/2005/8/layout/default"/>
    <dgm:cxn modelId="{C3572203-7095-4609-A0AA-F5F5ECCEABC9}" type="presParOf" srcId="{034D6F72-FF2C-4DA7-8957-AF3AEC3AE1E0}" destId="{75C6BF43-4503-4627-9470-8C6F9D28F2EA}" srcOrd="15" destOrd="0" presId="urn:microsoft.com/office/officeart/2005/8/layout/default"/>
    <dgm:cxn modelId="{4036D03B-DD6D-4544-8971-D79A2DFFE2D2}" type="presParOf" srcId="{034D6F72-FF2C-4DA7-8957-AF3AEC3AE1E0}" destId="{603336EB-A3D9-4446-BF9E-9C97119943E5}" srcOrd="16" destOrd="0" presId="urn:microsoft.com/office/officeart/2005/8/layout/default"/>
    <dgm:cxn modelId="{6EFEB375-5D37-4930-847B-C37A323DA8ED}" type="presParOf" srcId="{034D6F72-FF2C-4DA7-8957-AF3AEC3AE1E0}" destId="{8E3C34D8-9484-45D0-9A27-7D9C77C5ABA2}" srcOrd="17" destOrd="0" presId="urn:microsoft.com/office/officeart/2005/8/layout/default"/>
    <dgm:cxn modelId="{9A4A0EB0-CF19-4FF3-ABA5-6C53BF3BF9B8}" type="presParOf" srcId="{034D6F72-FF2C-4DA7-8957-AF3AEC3AE1E0}" destId="{211029BD-FD5D-4F5C-B5C5-176ADF114325}" srcOrd="18" destOrd="0" presId="urn:microsoft.com/office/officeart/2005/8/layout/default"/>
    <dgm:cxn modelId="{B1E9621D-868F-44DE-97B1-7E424B6F13CD}" type="presParOf" srcId="{034D6F72-FF2C-4DA7-8957-AF3AEC3AE1E0}" destId="{87253D69-D1D8-4E70-A1F9-20F542076BD9}" srcOrd="19" destOrd="0" presId="urn:microsoft.com/office/officeart/2005/8/layout/default"/>
    <dgm:cxn modelId="{05B2B3DD-D1A9-46B2-BE37-910A3262A972}" type="presParOf" srcId="{034D6F72-FF2C-4DA7-8957-AF3AEC3AE1E0}" destId="{D9BF840C-72A7-4887-B9D2-0566B20E5986}" srcOrd="20" destOrd="0" presId="urn:microsoft.com/office/officeart/2005/8/layout/default"/>
    <dgm:cxn modelId="{D5B79D31-FAE2-43A9-9305-AAEB395B8EAF}" type="presParOf" srcId="{034D6F72-FF2C-4DA7-8957-AF3AEC3AE1E0}" destId="{0BE93A00-FB76-4367-94B5-29BC0D88D909}" srcOrd="21" destOrd="0" presId="urn:microsoft.com/office/officeart/2005/8/layout/default"/>
    <dgm:cxn modelId="{997BA9C4-8F61-42DB-BFE8-7A5BC41BFE7C}" type="presParOf" srcId="{034D6F72-FF2C-4DA7-8957-AF3AEC3AE1E0}" destId="{525A93FB-7A4A-4A5B-9FDB-DE68DC221304}" srcOrd="22" destOrd="0" presId="urn:microsoft.com/office/officeart/2005/8/layout/default"/>
    <dgm:cxn modelId="{19907DCC-642E-46CF-944F-CD548585A878}" type="presParOf" srcId="{034D6F72-FF2C-4DA7-8957-AF3AEC3AE1E0}" destId="{6307A540-4B4C-4FDB-A0E5-DCFABDE94642}" srcOrd="23" destOrd="0" presId="urn:microsoft.com/office/officeart/2005/8/layout/default"/>
    <dgm:cxn modelId="{1061D327-62CC-494F-BF03-CC7BCD4C1669}" type="presParOf" srcId="{034D6F72-FF2C-4DA7-8957-AF3AEC3AE1E0}" destId="{D7AB0A0F-1172-463D-94B8-1B32D66F0118}" srcOrd="24" destOrd="0" presId="urn:microsoft.com/office/officeart/2005/8/layout/default"/>
    <dgm:cxn modelId="{E56F1203-BCF2-4BF7-B9E7-333738709591}" type="presParOf" srcId="{034D6F72-FF2C-4DA7-8957-AF3AEC3AE1E0}" destId="{A7CAD800-E1CE-4FCA-B3CC-643CDB110774}" srcOrd="25" destOrd="0" presId="urn:microsoft.com/office/officeart/2005/8/layout/default"/>
    <dgm:cxn modelId="{649D6ACB-19D9-4DEC-92D5-2B6A080D6E7D}" type="presParOf" srcId="{034D6F72-FF2C-4DA7-8957-AF3AEC3AE1E0}" destId="{92242FB9-20AF-46C7-A77C-4F9F257ABFD7}" srcOrd="26" destOrd="0" presId="urn:microsoft.com/office/officeart/2005/8/layout/default"/>
    <dgm:cxn modelId="{80E0C6A9-7E1A-4F3C-8B45-C996CCBEE0D5}" type="presParOf" srcId="{034D6F72-FF2C-4DA7-8957-AF3AEC3AE1E0}" destId="{DCEC58F0-7F7E-442F-B0DD-36EF3F10BF1F}" srcOrd="27" destOrd="0" presId="urn:microsoft.com/office/officeart/2005/8/layout/default"/>
    <dgm:cxn modelId="{7BFD4DB2-1E7D-4F12-AA2C-845AC78B6A98}" type="presParOf" srcId="{034D6F72-FF2C-4DA7-8957-AF3AEC3AE1E0}" destId="{FCCCA86E-FE81-437F-8442-6D2CBCD64205}"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CC0AF1-76F7-48BB-854C-51DBCC806DA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FD8D5002-9842-4E83-9476-777712FABFF4}">
      <dgm:prSet phldrT="[Text]"/>
      <dgm:spPr>
        <a:solidFill>
          <a:schemeClr val="tx2">
            <a:lumMod val="60000"/>
            <a:lumOff val="40000"/>
          </a:schemeClr>
        </a:solidFill>
      </dgm:spPr>
      <dgm:t>
        <a:bodyPr/>
        <a:lstStyle/>
        <a:p>
          <a:r>
            <a:rPr lang="en-GB" b="1" dirty="0"/>
            <a:t>Societal</a:t>
          </a:r>
        </a:p>
      </dgm:t>
    </dgm:pt>
    <dgm:pt modelId="{F6BE19C7-64B3-42A0-8010-9C02782067C3}" type="parTrans" cxnId="{1EF383AC-56CE-4255-9A3C-75F2F07C78AB}">
      <dgm:prSet/>
      <dgm:spPr/>
      <dgm:t>
        <a:bodyPr/>
        <a:lstStyle/>
        <a:p>
          <a:endParaRPr lang="en-GB"/>
        </a:p>
      </dgm:t>
    </dgm:pt>
    <dgm:pt modelId="{310CF5AB-8790-4E90-8877-6659A88E7501}" type="sibTrans" cxnId="{1EF383AC-56CE-4255-9A3C-75F2F07C78AB}">
      <dgm:prSet/>
      <dgm:spPr/>
      <dgm:t>
        <a:bodyPr/>
        <a:lstStyle/>
        <a:p>
          <a:endParaRPr lang="en-GB"/>
        </a:p>
      </dgm:t>
    </dgm:pt>
    <dgm:pt modelId="{FDBE3A36-B42D-49F9-9C16-096204970B8C}">
      <dgm:prSet phldrT="[Text]" custT="1"/>
      <dgm:spPr>
        <a:ln>
          <a:noFill/>
        </a:ln>
      </dgm:spPr>
      <dgm:t>
        <a:bodyPr tIns="182880"/>
        <a:lstStyle/>
        <a:p>
          <a:pPr>
            <a:spcBef>
              <a:spcPts val="600"/>
            </a:spcBef>
          </a:pPr>
          <a:r>
            <a:rPr lang="en-GB" sz="1400" b="1" dirty="0"/>
            <a:t>Energy – </a:t>
          </a:r>
          <a:r>
            <a:rPr lang="en-GB" sz="1400" b="1" i="1" dirty="0"/>
            <a:t>Scotland Europa, Flanders, West Finland &amp; South Denmark</a:t>
          </a:r>
        </a:p>
      </dgm:t>
    </dgm:pt>
    <dgm:pt modelId="{80DA2EC3-5AA2-4331-869A-1A608EB7AD6B}" type="parTrans" cxnId="{BE8F2B3C-A7F4-457D-B4FA-094142C5122D}">
      <dgm:prSet/>
      <dgm:spPr/>
      <dgm:t>
        <a:bodyPr/>
        <a:lstStyle/>
        <a:p>
          <a:endParaRPr lang="en-GB"/>
        </a:p>
      </dgm:t>
    </dgm:pt>
    <dgm:pt modelId="{D51230CD-D7E7-431D-82CB-D4C7C6ABC37B}" type="sibTrans" cxnId="{BE8F2B3C-A7F4-457D-B4FA-094142C5122D}">
      <dgm:prSet/>
      <dgm:spPr/>
      <dgm:t>
        <a:bodyPr/>
        <a:lstStyle/>
        <a:p>
          <a:endParaRPr lang="en-GB"/>
        </a:p>
      </dgm:t>
    </dgm:pt>
    <dgm:pt modelId="{C1172C5A-90A2-4BEB-B6D5-9E777BCD2A20}">
      <dgm:prSet phldrT="[Text]" custT="1"/>
      <dgm:spPr>
        <a:ln>
          <a:noFill/>
        </a:ln>
      </dgm:spPr>
      <dgm:t>
        <a:bodyPr tIns="182880"/>
        <a:lstStyle/>
        <a:p>
          <a:pPr>
            <a:spcBef>
              <a:spcPct val="0"/>
            </a:spcBef>
          </a:pPr>
          <a:r>
            <a:rPr lang="en-GB" sz="1400" b="1" dirty="0"/>
            <a:t>Transport &amp; Logistics – </a:t>
          </a:r>
          <a:r>
            <a:rPr lang="en-GB" sz="1400" b="1" i="1" dirty="0"/>
            <a:t>Aragon, Ile de France &amp; Scotland</a:t>
          </a:r>
          <a:endParaRPr lang="en-GB" sz="1400" b="1" i="1" dirty="0">
            <a:solidFill>
              <a:schemeClr val="tx1"/>
            </a:solidFill>
          </a:endParaRPr>
        </a:p>
      </dgm:t>
    </dgm:pt>
    <dgm:pt modelId="{7961551B-DC12-4D6A-9ABC-BD3AE1A7065A}" type="parTrans" cxnId="{AD51E320-5428-41EB-B911-6E4C309A796E}">
      <dgm:prSet/>
      <dgm:spPr/>
      <dgm:t>
        <a:bodyPr/>
        <a:lstStyle/>
        <a:p>
          <a:endParaRPr lang="en-GB"/>
        </a:p>
      </dgm:t>
    </dgm:pt>
    <dgm:pt modelId="{E27AA816-DE15-4F90-B0C3-063CC87067DC}" type="sibTrans" cxnId="{AD51E320-5428-41EB-B911-6E4C309A796E}">
      <dgm:prSet/>
      <dgm:spPr/>
      <dgm:t>
        <a:bodyPr/>
        <a:lstStyle/>
        <a:p>
          <a:endParaRPr lang="en-GB"/>
        </a:p>
      </dgm:t>
    </dgm:pt>
    <dgm:pt modelId="{B674CAE7-026D-4945-A2A3-9600D66C5BF2}">
      <dgm:prSet phldrT="[Text]"/>
      <dgm:spPr>
        <a:solidFill>
          <a:schemeClr val="bg2">
            <a:lumMod val="50000"/>
          </a:schemeClr>
        </a:solidFill>
      </dgm:spPr>
      <dgm:t>
        <a:bodyPr/>
        <a:lstStyle/>
        <a:p>
          <a:r>
            <a:rPr lang="en-GB" b="1" dirty="0"/>
            <a:t>Industry</a:t>
          </a:r>
        </a:p>
      </dgm:t>
    </dgm:pt>
    <dgm:pt modelId="{B5FEB17B-6863-4E4A-B583-78BDB910C65A}" type="parTrans" cxnId="{AD60522E-7C4A-4F38-8BD6-3B034DAA9648}">
      <dgm:prSet/>
      <dgm:spPr/>
      <dgm:t>
        <a:bodyPr/>
        <a:lstStyle/>
        <a:p>
          <a:endParaRPr lang="en-GB"/>
        </a:p>
      </dgm:t>
    </dgm:pt>
    <dgm:pt modelId="{04C609CF-44D4-4BF8-80CF-1EF678D98905}" type="sibTrans" cxnId="{AD60522E-7C4A-4F38-8BD6-3B034DAA9648}">
      <dgm:prSet/>
      <dgm:spPr/>
      <dgm:t>
        <a:bodyPr/>
        <a:lstStyle/>
        <a:p>
          <a:endParaRPr lang="en-GB"/>
        </a:p>
      </dgm:t>
    </dgm:pt>
    <dgm:pt modelId="{E2E05512-9EA8-4C56-84FB-9970026330BA}">
      <dgm:prSet phldrT="[Text]" custT="1"/>
      <dgm:spPr>
        <a:ln>
          <a:noFill/>
        </a:ln>
      </dgm:spPr>
      <dgm:t>
        <a:bodyPr tIns="274320"/>
        <a:lstStyle/>
        <a:p>
          <a:pPr>
            <a:spcBef>
              <a:spcPts val="600"/>
            </a:spcBef>
          </a:pPr>
          <a:r>
            <a:rPr lang="en-GB" sz="1400" b="1" dirty="0"/>
            <a:t>Advanced  manufacturing &amp; </a:t>
          </a:r>
          <a:r>
            <a:rPr lang="en-GB" sz="1400" b="1" dirty="0" err="1"/>
            <a:t>nano</a:t>
          </a:r>
          <a:r>
            <a:rPr lang="en-GB" sz="1400" b="1" dirty="0"/>
            <a:t> </a:t>
          </a:r>
          <a:r>
            <a:rPr lang="en-GB" sz="1400" b="1" i="1" dirty="0"/>
            <a:t>– </a:t>
          </a:r>
          <a:r>
            <a:rPr lang="en-GB" sz="1400" b="1" i="1" dirty="0" err="1"/>
            <a:t>Twente</a:t>
          </a:r>
          <a:r>
            <a:rPr lang="en-GB" sz="1400" b="1" i="1" dirty="0"/>
            <a:t> University, Rhone-</a:t>
          </a:r>
          <a:r>
            <a:rPr lang="en-GB" sz="1400" b="1" i="1" dirty="0" err="1"/>
            <a:t>Alpes</a:t>
          </a:r>
          <a:r>
            <a:rPr lang="en-GB" sz="1400" b="1" i="1" dirty="0"/>
            <a:t>, West </a:t>
          </a:r>
          <a:r>
            <a:rPr lang="en-GB" sz="1400" b="1" i="1" dirty="0" err="1"/>
            <a:t>Mids</a:t>
          </a:r>
          <a:r>
            <a:rPr lang="en-GB" sz="1400" b="1" i="1" dirty="0"/>
            <a:t> &amp; Basque Country</a:t>
          </a:r>
        </a:p>
      </dgm:t>
    </dgm:pt>
    <dgm:pt modelId="{3CC5AD9F-DF6A-49FF-BB54-110C48F32CF0}" type="parTrans" cxnId="{476347B8-CA7E-4A2A-96AB-6DDBE6996B06}">
      <dgm:prSet/>
      <dgm:spPr/>
      <dgm:t>
        <a:bodyPr/>
        <a:lstStyle/>
        <a:p>
          <a:endParaRPr lang="en-GB"/>
        </a:p>
      </dgm:t>
    </dgm:pt>
    <dgm:pt modelId="{77463309-BDC3-4E9E-8427-3F75BB8D6628}" type="sibTrans" cxnId="{476347B8-CA7E-4A2A-96AB-6DDBE6996B06}">
      <dgm:prSet/>
      <dgm:spPr/>
      <dgm:t>
        <a:bodyPr/>
        <a:lstStyle/>
        <a:p>
          <a:endParaRPr lang="en-GB"/>
        </a:p>
      </dgm:t>
    </dgm:pt>
    <dgm:pt modelId="{8A2EF64B-0D41-4459-8094-EA72AA3AC4C7}">
      <dgm:prSet phldrT="[Text]" custT="1"/>
      <dgm:spPr>
        <a:ln>
          <a:noFill/>
        </a:ln>
      </dgm:spPr>
      <dgm:t>
        <a:bodyPr tIns="274320"/>
        <a:lstStyle/>
        <a:p>
          <a:pPr>
            <a:spcBef>
              <a:spcPct val="0"/>
            </a:spcBef>
          </a:pPr>
          <a:r>
            <a:rPr lang="en-GB" sz="1400" b="1" dirty="0"/>
            <a:t>Bio economy, food  &amp; sustainable agriculture – </a:t>
          </a:r>
          <a:r>
            <a:rPr lang="en-GB" sz="1400" b="1" i="1" dirty="0"/>
            <a:t>West Finland, Northern Ireland, Navarra, Pays de la Loire &amp; Veneto</a:t>
          </a:r>
        </a:p>
      </dgm:t>
    </dgm:pt>
    <dgm:pt modelId="{7DBEC9EF-136B-478D-A4EB-44810FFB6A18}" type="parTrans" cxnId="{00EF23B9-A824-43D0-A4C0-F57B146F4303}">
      <dgm:prSet/>
      <dgm:spPr/>
      <dgm:t>
        <a:bodyPr/>
        <a:lstStyle/>
        <a:p>
          <a:endParaRPr lang="en-GB"/>
        </a:p>
      </dgm:t>
    </dgm:pt>
    <dgm:pt modelId="{FFAD6408-D66A-4496-8A11-EA7E83D08557}" type="sibTrans" cxnId="{00EF23B9-A824-43D0-A4C0-F57B146F4303}">
      <dgm:prSet/>
      <dgm:spPr/>
      <dgm:t>
        <a:bodyPr/>
        <a:lstStyle/>
        <a:p>
          <a:endParaRPr lang="en-GB"/>
        </a:p>
      </dgm:t>
    </dgm:pt>
    <dgm:pt modelId="{9CCF4DB6-92EA-465F-8E5A-CE4815523870}">
      <dgm:prSet phldrT="[Text]"/>
      <dgm:spPr>
        <a:solidFill>
          <a:schemeClr val="accent3">
            <a:lumMod val="75000"/>
          </a:schemeClr>
        </a:solidFill>
      </dgm:spPr>
      <dgm:t>
        <a:bodyPr/>
        <a:lstStyle/>
        <a:p>
          <a:r>
            <a:rPr lang="en-GB" b="1" dirty="0"/>
            <a:t>X-cutting</a:t>
          </a:r>
        </a:p>
      </dgm:t>
    </dgm:pt>
    <dgm:pt modelId="{7B526C12-D369-472F-AF8C-EEFD74CA401B}" type="parTrans" cxnId="{DA54E138-5C7B-4BDD-B11D-545F8BD7A39C}">
      <dgm:prSet/>
      <dgm:spPr/>
      <dgm:t>
        <a:bodyPr/>
        <a:lstStyle/>
        <a:p>
          <a:endParaRPr lang="en-GB"/>
        </a:p>
      </dgm:t>
    </dgm:pt>
    <dgm:pt modelId="{90574A4A-45C3-4CD3-906D-F320DBD51C67}" type="sibTrans" cxnId="{DA54E138-5C7B-4BDD-B11D-545F8BD7A39C}">
      <dgm:prSet/>
      <dgm:spPr/>
      <dgm:t>
        <a:bodyPr/>
        <a:lstStyle/>
        <a:p>
          <a:endParaRPr lang="en-GB"/>
        </a:p>
      </dgm:t>
    </dgm:pt>
    <dgm:pt modelId="{2A009B87-7FFA-4E8C-9DB8-A7DEFAD27CB3}">
      <dgm:prSet phldrT="[Text]" custT="1"/>
      <dgm:spPr>
        <a:ln>
          <a:noFill/>
        </a:ln>
      </dgm:spPr>
      <dgm:t>
        <a:bodyPr/>
        <a:lstStyle/>
        <a:p>
          <a:r>
            <a:rPr lang="en-GB" sz="1400" b="1" dirty="0"/>
            <a:t>Smart Cities Communities &amp; Regions  –</a:t>
          </a:r>
          <a:r>
            <a:rPr lang="en-GB" sz="1400" b="1" i="1" dirty="0"/>
            <a:t>Eindhoven, East &amp; North Finland</a:t>
          </a:r>
          <a:r>
            <a:rPr lang="en-GB" sz="1400" b="1" i="1" dirty="0">
              <a:solidFill>
                <a:srgbClr val="FF0000"/>
              </a:solidFill>
            </a:rPr>
            <a:t> </a:t>
          </a:r>
          <a:r>
            <a:rPr lang="en-GB" sz="1400" b="1" i="1" dirty="0">
              <a:solidFill>
                <a:schemeClr val="tx1"/>
              </a:solidFill>
            </a:rPr>
            <a:t>, North Sweden, Noord </a:t>
          </a:r>
          <a:r>
            <a:rPr lang="en-GB" sz="1400" b="1" i="1" dirty="0" err="1">
              <a:solidFill>
                <a:schemeClr val="tx1"/>
              </a:solidFill>
            </a:rPr>
            <a:t>Regio</a:t>
          </a:r>
          <a:r>
            <a:rPr lang="en-GB" sz="1400" b="1" i="1" dirty="0">
              <a:solidFill>
                <a:schemeClr val="tx1"/>
              </a:solidFill>
            </a:rPr>
            <a:t> &amp; Stavanger </a:t>
          </a:r>
        </a:p>
      </dgm:t>
    </dgm:pt>
    <dgm:pt modelId="{597C35A6-B49A-472C-BE10-851900A4C1F2}" type="parTrans" cxnId="{F9A1FC88-8DE8-4E94-B105-86BFE281DB5E}">
      <dgm:prSet/>
      <dgm:spPr/>
      <dgm:t>
        <a:bodyPr/>
        <a:lstStyle/>
        <a:p>
          <a:endParaRPr lang="en-GB"/>
        </a:p>
      </dgm:t>
    </dgm:pt>
    <dgm:pt modelId="{41F6420C-DE30-46B5-8227-0DD856E1B150}" type="sibTrans" cxnId="{F9A1FC88-8DE8-4E94-B105-86BFE281DB5E}">
      <dgm:prSet/>
      <dgm:spPr/>
      <dgm:t>
        <a:bodyPr/>
        <a:lstStyle/>
        <a:p>
          <a:endParaRPr lang="en-GB"/>
        </a:p>
      </dgm:t>
    </dgm:pt>
    <dgm:pt modelId="{3732FC19-9834-440C-8211-1B9D270E5A8B}">
      <dgm:prSet phldrT="[Text]" custT="1"/>
      <dgm:spPr>
        <a:ln>
          <a:noFill/>
        </a:ln>
      </dgm:spPr>
      <dgm:t>
        <a:bodyPr tIns="182880"/>
        <a:lstStyle/>
        <a:p>
          <a:pPr>
            <a:spcBef>
              <a:spcPct val="0"/>
            </a:spcBef>
          </a:pPr>
          <a:r>
            <a:rPr lang="en-GB" sz="1400" b="1" dirty="0"/>
            <a:t>Health – </a:t>
          </a:r>
          <a:r>
            <a:rPr lang="en-GB" sz="1400" b="1" i="1" dirty="0"/>
            <a:t>Stavanger,</a:t>
          </a:r>
          <a:r>
            <a:rPr lang="en-GB" sz="1400" b="1" dirty="0"/>
            <a:t> </a:t>
          </a:r>
          <a:r>
            <a:rPr lang="en-GB" sz="1400" b="1" i="1" dirty="0"/>
            <a:t>South Denmark, </a:t>
          </a:r>
          <a:r>
            <a:rPr lang="en-GB" sz="1400" b="1" i="1" dirty="0">
              <a:solidFill>
                <a:schemeClr val="tx1"/>
              </a:solidFill>
            </a:rPr>
            <a:t>Skåne </a:t>
          </a:r>
          <a:r>
            <a:rPr lang="en-GB" sz="1400" b="1" i="1" dirty="0"/>
            <a:t>&amp; Lombardy</a:t>
          </a:r>
        </a:p>
      </dgm:t>
    </dgm:pt>
    <dgm:pt modelId="{057CB295-4AB0-4065-97E8-FE09CDAA17A5}" type="parTrans" cxnId="{3CB53808-E0D6-432E-83C9-834A8F5F5157}">
      <dgm:prSet/>
      <dgm:spPr/>
      <dgm:t>
        <a:bodyPr/>
        <a:lstStyle/>
        <a:p>
          <a:endParaRPr lang="en-GB"/>
        </a:p>
      </dgm:t>
    </dgm:pt>
    <dgm:pt modelId="{61DF6001-900F-4D59-8378-E129C8E1D108}" type="sibTrans" cxnId="{3CB53808-E0D6-432E-83C9-834A8F5F5157}">
      <dgm:prSet/>
      <dgm:spPr/>
      <dgm:t>
        <a:bodyPr/>
        <a:lstStyle/>
        <a:p>
          <a:endParaRPr lang="en-GB"/>
        </a:p>
      </dgm:t>
    </dgm:pt>
    <dgm:pt modelId="{8D3DC512-DFD1-4A68-953A-565E7EF370AF}">
      <dgm:prSet phldrT="[Text]" custT="1"/>
      <dgm:spPr>
        <a:ln>
          <a:noFill/>
        </a:ln>
      </dgm:spPr>
      <dgm:t>
        <a:bodyPr tIns="182880"/>
        <a:lstStyle/>
        <a:p>
          <a:pPr>
            <a:spcBef>
              <a:spcPct val="0"/>
            </a:spcBef>
          </a:pPr>
          <a:r>
            <a:rPr lang="en-GB" sz="1400" b="1" dirty="0">
              <a:solidFill>
                <a:schemeClr val="tx1"/>
              </a:solidFill>
            </a:rPr>
            <a:t>Water – </a:t>
          </a:r>
          <a:r>
            <a:rPr lang="en-GB" sz="1400" b="1" i="1" dirty="0" err="1">
              <a:solidFill>
                <a:schemeClr val="tx1"/>
              </a:solidFill>
            </a:rPr>
            <a:t>Fryslan</a:t>
          </a:r>
          <a:r>
            <a:rPr lang="en-GB" sz="1400" b="1" i="1" dirty="0">
              <a:solidFill>
                <a:schemeClr val="tx1"/>
              </a:solidFill>
            </a:rPr>
            <a:t> &amp; Puglia</a:t>
          </a:r>
        </a:p>
      </dgm:t>
    </dgm:pt>
    <dgm:pt modelId="{3B42C5DF-D8DD-41AE-B12F-39AF9CED4998}" type="parTrans" cxnId="{BF061AA7-1C2B-4E75-909D-C2A1BCD6C85D}">
      <dgm:prSet/>
      <dgm:spPr/>
      <dgm:t>
        <a:bodyPr/>
        <a:lstStyle/>
        <a:p>
          <a:endParaRPr lang="en-GB"/>
        </a:p>
      </dgm:t>
    </dgm:pt>
    <dgm:pt modelId="{DF94C38D-EBCE-48D7-BC96-2FF76045A05F}" type="sibTrans" cxnId="{BF061AA7-1C2B-4E75-909D-C2A1BCD6C85D}">
      <dgm:prSet/>
      <dgm:spPr/>
      <dgm:t>
        <a:bodyPr/>
        <a:lstStyle/>
        <a:p>
          <a:endParaRPr lang="en-GB"/>
        </a:p>
      </dgm:t>
    </dgm:pt>
    <dgm:pt modelId="{DD277F9F-FA1D-49B1-8745-CBBF355998A0}">
      <dgm:prSet phldrT="[Text]" custT="1"/>
      <dgm:spPr>
        <a:ln>
          <a:noFill/>
        </a:ln>
      </dgm:spPr>
      <dgm:t>
        <a:bodyPr tIns="274320"/>
        <a:lstStyle/>
        <a:p>
          <a:pPr>
            <a:spcBef>
              <a:spcPct val="0"/>
            </a:spcBef>
          </a:pPr>
          <a:r>
            <a:rPr lang="en-GB" sz="1400" b="1" dirty="0"/>
            <a:t>ICT – </a:t>
          </a:r>
          <a:r>
            <a:rPr lang="en-GB" sz="1400" b="1" i="1" dirty="0"/>
            <a:t>Zealand, Berlin &amp; Extremadura</a:t>
          </a:r>
        </a:p>
      </dgm:t>
    </dgm:pt>
    <dgm:pt modelId="{4B1F0195-19CB-4184-A2BD-C59918F0F8E6}" type="parTrans" cxnId="{980E31A8-A289-47CB-92AB-362F70B6597A}">
      <dgm:prSet/>
      <dgm:spPr/>
      <dgm:t>
        <a:bodyPr/>
        <a:lstStyle/>
        <a:p>
          <a:endParaRPr lang="en-GB"/>
        </a:p>
      </dgm:t>
    </dgm:pt>
    <dgm:pt modelId="{6F8301A5-C282-43F6-98D9-DC1D7CA073BE}" type="sibTrans" cxnId="{980E31A8-A289-47CB-92AB-362F70B6597A}">
      <dgm:prSet/>
      <dgm:spPr/>
      <dgm:t>
        <a:bodyPr/>
        <a:lstStyle/>
        <a:p>
          <a:endParaRPr lang="en-GB"/>
        </a:p>
      </dgm:t>
    </dgm:pt>
    <dgm:pt modelId="{719BBE55-8261-4B2F-A06A-556CE1E8756F}">
      <dgm:prSet phldrT="[Text]" custT="1"/>
      <dgm:spPr>
        <a:ln>
          <a:noFill/>
        </a:ln>
      </dgm:spPr>
      <dgm:t>
        <a:bodyPr tIns="274320"/>
        <a:lstStyle/>
        <a:p>
          <a:pPr>
            <a:spcBef>
              <a:spcPct val="0"/>
            </a:spcBef>
          </a:pPr>
          <a:r>
            <a:rPr lang="en-GB" sz="1400" b="1" dirty="0"/>
            <a:t>Design &amp; creativity </a:t>
          </a:r>
          <a:r>
            <a:rPr lang="en-GB" sz="1400" b="1" i="1" dirty="0"/>
            <a:t>– Central Denmark, Lombardy &amp; Stuttgart</a:t>
          </a:r>
        </a:p>
      </dgm:t>
    </dgm:pt>
    <dgm:pt modelId="{BF562B61-EEEF-4E14-8674-CE92E695A5A6}" type="parTrans" cxnId="{B2BDDFE5-7CD9-4CD1-A9EA-B8A8B302A205}">
      <dgm:prSet/>
      <dgm:spPr/>
      <dgm:t>
        <a:bodyPr/>
        <a:lstStyle/>
        <a:p>
          <a:endParaRPr lang="en-GB"/>
        </a:p>
      </dgm:t>
    </dgm:pt>
    <dgm:pt modelId="{F2A74999-EAE2-427E-8ECE-CFDA33EEE777}" type="sibTrans" cxnId="{B2BDDFE5-7CD9-4CD1-A9EA-B8A8B302A205}">
      <dgm:prSet/>
      <dgm:spPr/>
      <dgm:t>
        <a:bodyPr/>
        <a:lstStyle/>
        <a:p>
          <a:endParaRPr lang="en-GB"/>
        </a:p>
      </dgm:t>
    </dgm:pt>
    <dgm:pt modelId="{85FFB3AB-E6E4-40D5-87E2-BA9443AB82C0}">
      <dgm:prSet phldrT="[Text]" custT="1"/>
      <dgm:spPr>
        <a:ln>
          <a:noFill/>
        </a:ln>
      </dgm:spPr>
      <dgm:t>
        <a:bodyPr tIns="274320"/>
        <a:lstStyle/>
        <a:p>
          <a:pPr>
            <a:spcBef>
              <a:spcPct val="0"/>
            </a:spcBef>
          </a:pPr>
          <a:r>
            <a:rPr lang="en-GB" sz="1400" b="1" dirty="0"/>
            <a:t>Tourism </a:t>
          </a:r>
          <a:r>
            <a:rPr lang="en-GB" sz="1400" b="1" i="1" dirty="0"/>
            <a:t>– Valencia, Crete, Lombardy &amp; Saxony </a:t>
          </a:r>
          <a:r>
            <a:rPr lang="en-GB" sz="1400" b="1" i="1" dirty="0" err="1"/>
            <a:t>Anhalt</a:t>
          </a:r>
          <a:endParaRPr lang="en-GB" sz="1400" b="1" i="1" dirty="0"/>
        </a:p>
      </dgm:t>
    </dgm:pt>
    <dgm:pt modelId="{BED99D61-4006-47A5-9143-3C1A6953F3D0}" type="parTrans" cxnId="{97682E57-F568-49D6-9DF7-FBBFF0CE8F1F}">
      <dgm:prSet/>
      <dgm:spPr/>
      <dgm:t>
        <a:bodyPr/>
        <a:lstStyle/>
        <a:p>
          <a:endParaRPr lang="en-GB"/>
        </a:p>
      </dgm:t>
    </dgm:pt>
    <dgm:pt modelId="{C1AD7DE7-AA5C-4858-BC3F-66F2750AC190}" type="sibTrans" cxnId="{97682E57-F568-49D6-9DF7-FBBFF0CE8F1F}">
      <dgm:prSet/>
      <dgm:spPr/>
      <dgm:t>
        <a:bodyPr/>
        <a:lstStyle/>
        <a:p>
          <a:endParaRPr lang="en-GB"/>
        </a:p>
      </dgm:t>
    </dgm:pt>
    <dgm:pt modelId="{4BD209AC-E2EA-4CEF-B398-C1664F83B928}">
      <dgm:prSet phldrT="[Text]" custT="1"/>
      <dgm:spPr>
        <a:ln>
          <a:noFill/>
        </a:ln>
      </dgm:spPr>
      <dgm:t>
        <a:bodyPr tIns="182880"/>
        <a:lstStyle/>
        <a:p>
          <a:pPr>
            <a:spcBef>
              <a:spcPct val="0"/>
            </a:spcBef>
          </a:pPr>
          <a:endParaRPr lang="en-GB" sz="1200" b="1" i="1" dirty="0"/>
        </a:p>
      </dgm:t>
    </dgm:pt>
    <dgm:pt modelId="{E6B62D02-73F9-4AB4-AC7E-C8556972A7DA}" type="parTrans" cxnId="{ADFF721A-79A5-4DC6-BD2A-A536249141E1}">
      <dgm:prSet/>
      <dgm:spPr/>
      <dgm:t>
        <a:bodyPr/>
        <a:lstStyle/>
        <a:p>
          <a:endParaRPr lang="en-GB"/>
        </a:p>
      </dgm:t>
    </dgm:pt>
    <dgm:pt modelId="{EFA9AEF8-A9C5-4DE2-8947-FB4218A2221D}" type="sibTrans" cxnId="{ADFF721A-79A5-4DC6-BD2A-A536249141E1}">
      <dgm:prSet/>
      <dgm:spPr/>
      <dgm:t>
        <a:bodyPr/>
        <a:lstStyle/>
        <a:p>
          <a:endParaRPr lang="en-GB"/>
        </a:p>
      </dgm:t>
    </dgm:pt>
    <dgm:pt modelId="{FC3785C6-E7D3-4C73-B834-A5BB9BE96D98}">
      <dgm:prSet/>
      <dgm:spPr>
        <a:solidFill>
          <a:schemeClr val="accent6">
            <a:lumMod val="75000"/>
          </a:schemeClr>
        </a:solidFill>
      </dgm:spPr>
      <dgm:t>
        <a:bodyPr/>
        <a:lstStyle/>
        <a:p>
          <a:endParaRPr lang="en-GB" dirty="0"/>
        </a:p>
      </dgm:t>
    </dgm:pt>
    <dgm:pt modelId="{F19D0B59-E379-45C2-B626-E807334740F5}" type="parTrans" cxnId="{E8C0CACC-890B-4048-8F93-616D3919FF49}">
      <dgm:prSet/>
      <dgm:spPr/>
      <dgm:t>
        <a:bodyPr/>
        <a:lstStyle/>
        <a:p>
          <a:endParaRPr lang="en-GB"/>
        </a:p>
      </dgm:t>
    </dgm:pt>
    <dgm:pt modelId="{52113A2C-332D-4C06-A206-8C1B73C87264}" type="sibTrans" cxnId="{E8C0CACC-890B-4048-8F93-616D3919FF49}">
      <dgm:prSet/>
      <dgm:spPr/>
      <dgm:t>
        <a:bodyPr/>
        <a:lstStyle/>
        <a:p>
          <a:endParaRPr lang="en-GB"/>
        </a:p>
      </dgm:t>
    </dgm:pt>
    <dgm:pt modelId="{B11E2091-8091-47C3-BB9D-91AA2187DF5E}">
      <dgm:prSet custT="1"/>
      <dgm:spPr>
        <a:ln>
          <a:noFill/>
        </a:ln>
      </dgm:spPr>
      <dgm:t>
        <a:bodyPr/>
        <a:lstStyle/>
        <a:p>
          <a:pPr>
            <a:spcAft>
              <a:spcPct val="15000"/>
            </a:spcAft>
          </a:pPr>
          <a:r>
            <a:rPr lang="en-GB" sz="1400" b="1" dirty="0"/>
            <a:t>Policy – </a:t>
          </a:r>
          <a:r>
            <a:rPr lang="en-GB" sz="1400" b="1" i="1" dirty="0"/>
            <a:t> Scotland Europa, East &amp; North Finland &amp; South Tyrol</a:t>
          </a:r>
          <a:endParaRPr lang="en-GB" sz="1400" dirty="0"/>
        </a:p>
      </dgm:t>
    </dgm:pt>
    <dgm:pt modelId="{0331E4C7-5D88-43E6-85F6-DA73A8D70526}" type="parTrans" cxnId="{DD9C46E4-22E2-4422-A218-DAEC9FB9A083}">
      <dgm:prSet/>
      <dgm:spPr/>
      <dgm:t>
        <a:bodyPr/>
        <a:lstStyle/>
        <a:p>
          <a:endParaRPr lang="en-GB"/>
        </a:p>
      </dgm:t>
    </dgm:pt>
    <dgm:pt modelId="{ECD26994-6A17-4067-8220-D4A2F439AAD5}" type="sibTrans" cxnId="{DD9C46E4-22E2-4422-A218-DAEC9FB9A083}">
      <dgm:prSet/>
      <dgm:spPr/>
      <dgm:t>
        <a:bodyPr/>
        <a:lstStyle/>
        <a:p>
          <a:endParaRPr lang="en-GB"/>
        </a:p>
      </dgm:t>
    </dgm:pt>
    <dgm:pt modelId="{8F75EBB1-5754-4800-9D69-0C372C720F23}">
      <dgm:prSet custT="1"/>
      <dgm:spPr>
        <a:ln>
          <a:noFill/>
        </a:ln>
      </dgm:spPr>
      <dgm:t>
        <a:bodyPr/>
        <a:lstStyle/>
        <a:p>
          <a:pPr>
            <a:spcAft>
              <a:spcPts val="1200"/>
            </a:spcAft>
          </a:pPr>
          <a:r>
            <a:rPr lang="en-GB" sz="1400" b="1" dirty="0"/>
            <a:t>Projects – </a:t>
          </a:r>
          <a:r>
            <a:rPr lang="en-GB" sz="1400" b="1" i="1" dirty="0"/>
            <a:t>West Midlands, Eindhoven &amp; Lombardy</a:t>
          </a:r>
        </a:p>
      </dgm:t>
    </dgm:pt>
    <dgm:pt modelId="{5036CCDD-77BF-440C-A40C-136070FB6852}" type="parTrans" cxnId="{C43AA1E7-4775-4877-918E-CE1C04F40B2B}">
      <dgm:prSet/>
      <dgm:spPr/>
      <dgm:t>
        <a:bodyPr/>
        <a:lstStyle/>
        <a:p>
          <a:endParaRPr lang="en-GB"/>
        </a:p>
      </dgm:t>
    </dgm:pt>
    <dgm:pt modelId="{2EEE3DB0-D913-444B-BA85-EAA8F40762C5}" type="sibTrans" cxnId="{C43AA1E7-4775-4877-918E-CE1C04F40B2B}">
      <dgm:prSet/>
      <dgm:spPr/>
      <dgm:t>
        <a:bodyPr/>
        <a:lstStyle/>
        <a:p>
          <a:endParaRPr lang="en-GB"/>
        </a:p>
      </dgm:t>
    </dgm:pt>
    <dgm:pt modelId="{DB92F922-48AE-485F-8E08-FAFE1F99DEA5}">
      <dgm:prSet phldrT="[Text]" custT="1"/>
      <dgm:spPr>
        <a:ln>
          <a:noFill/>
        </a:ln>
      </dgm:spPr>
      <dgm:t>
        <a:bodyPr tIns="182880"/>
        <a:lstStyle/>
        <a:p>
          <a:pPr>
            <a:spcBef>
              <a:spcPct val="0"/>
            </a:spcBef>
          </a:pPr>
          <a:r>
            <a:rPr lang="en-GB" sz="1400" b="1" i="0" dirty="0"/>
            <a:t>Opening Science  – </a:t>
          </a:r>
          <a:r>
            <a:rPr lang="en-GB" sz="1400" b="1" i="1" dirty="0">
              <a:solidFill>
                <a:schemeClr val="tx1"/>
              </a:solidFill>
            </a:rPr>
            <a:t>Bremen, Berlin, Capital Region DK &amp; Wa</a:t>
          </a:r>
          <a:r>
            <a:rPr lang="en-GB" sz="1400" b="1" i="1" dirty="0">
              <a:solidFill>
                <a:schemeClr val="tx1"/>
              </a:solidFill>
              <a:effectLst/>
            </a:rPr>
            <a:t>les Higher Education</a:t>
          </a:r>
          <a:endParaRPr lang="en-GB" sz="1400" b="1" i="1" dirty="0">
            <a:solidFill>
              <a:schemeClr val="tx1"/>
            </a:solidFill>
          </a:endParaRPr>
        </a:p>
      </dgm:t>
    </dgm:pt>
    <dgm:pt modelId="{B7A70ADC-3975-4C0B-8955-78B18DA22619}" type="parTrans" cxnId="{68BC8ED0-FA45-4438-BCCA-49AEFF83FE57}">
      <dgm:prSet/>
      <dgm:spPr/>
      <dgm:t>
        <a:bodyPr/>
        <a:lstStyle/>
        <a:p>
          <a:endParaRPr lang="en-GB"/>
        </a:p>
      </dgm:t>
    </dgm:pt>
    <dgm:pt modelId="{16097A9D-760D-4DF4-AC59-0CCFC766935E}" type="sibTrans" cxnId="{68BC8ED0-FA45-4438-BCCA-49AEFF83FE57}">
      <dgm:prSet/>
      <dgm:spPr/>
      <dgm:t>
        <a:bodyPr/>
        <a:lstStyle/>
        <a:p>
          <a:endParaRPr lang="en-GB"/>
        </a:p>
      </dgm:t>
    </dgm:pt>
    <dgm:pt modelId="{E7148876-7589-4B33-BC29-F47D5A29B477}">
      <dgm:prSet phldrT="[Text]" custT="1"/>
      <dgm:spPr>
        <a:ln>
          <a:noFill/>
        </a:ln>
      </dgm:spPr>
      <dgm:t>
        <a:bodyPr/>
        <a:lstStyle/>
        <a:p>
          <a:endParaRPr lang="en-GB" sz="1400" b="1" i="1" dirty="0"/>
        </a:p>
      </dgm:t>
    </dgm:pt>
    <dgm:pt modelId="{ABF357D4-8B58-40EA-803E-74FC48F44755}" type="parTrans" cxnId="{169C418D-83B2-4E98-A0EB-946F06F6CC3B}">
      <dgm:prSet/>
      <dgm:spPr/>
      <dgm:t>
        <a:bodyPr/>
        <a:lstStyle/>
        <a:p>
          <a:endParaRPr lang="fr-FR"/>
        </a:p>
      </dgm:t>
    </dgm:pt>
    <dgm:pt modelId="{54421ED3-1EE3-4661-A1EF-A39EC1E58166}" type="sibTrans" cxnId="{169C418D-83B2-4E98-A0EB-946F06F6CC3B}">
      <dgm:prSet/>
      <dgm:spPr/>
      <dgm:t>
        <a:bodyPr/>
        <a:lstStyle/>
        <a:p>
          <a:endParaRPr lang="fr-FR"/>
        </a:p>
      </dgm:t>
    </dgm:pt>
    <dgm:pt modelId="{576ACBB3-AC81-4FA6-B1CF-87F7BAE6F345}">
      <dgm:prSet phldrT="[Text]" custT="1"/>
      <dgm:spPr>
        <a:ln>
          <a:noFill/>
        </a:ln>
      </dgm:spPr>
      <dgm:t>
        <a:bodyPr/>
        <a:lstStyle/>
        <a:p>
          <a:r>
            <a:rPr lang="en-GB" sz="1400" b="1" i="0" dirty="0"/>
            <a:t>Blue Innovation &amp; Growth  –  </a:t>
          </a:r>
          <a:r>
            <a:rPr lang="en-GB" sz="1400" b="1" i="1" dirty="0">
              <a:solidFill>
                <a:schemeClr val="tx1"/>
              </a:solidFill>
            </a:rPr>
            <a:t>Brittany, Pomorskie &amp; Emilia Romagna</a:t>
          </a:r>
        </a:p>
      </dgm:t>
    </dgm:pt>
    <dgm:pt modelId="{5CE7EE42-CBAB-49FD-9DB2-E0FB3D3E79D3}" type="parTrans" cxnId="{D6163242-6FB5-4E44-B7C3-2E3D62F5EFCB}">
      <dgm:prSet/>
      <dgm:spPr/>
      <dgm:t>
        <a:bodyPr/>
        <a:lstStyle/>
        <a:p>
          <a:endParaRPr lang="fr-FR"/>
        </a:p>
      </dgm:t>
    </dgm:pt>
    <dgm:pt modelId="{2C33F2D5-3903-4860-BE86-B7E425CAA901}" type="sibTrans" cxnId="{D6163242-6FB5-4E44-B7C3-2E3D62F5EFCB}">
      <dgm:prSet/>
      <dgm:spPr/>
      <dgm:t>
        <a:bodyPr/>
        <a:lstStyle/>
        <a:p>
          <a:endParaRPr lang="fr-FR"/>
        </a:p>
      </dgm:t>
    </dgm:pt>
    <dgm:pt modelId="{11E2446E-BE67-4449-A40C-ADBDFB2B63B1}">
      <dgm:prSet phldrT="[Text]" custT="1"/>
      <dgm:spPr>
        <a:ln>
          <a:noFill/>
        </a:ln>
      </dgm:spPr>
      <dgm:t>
        <a:bodyPr/>
        <a:lstStyle/>
        <a:p>
          <a:endParaRPr lang="en-GB" sz="1400" b="1" i="1" dirty="0"/>
        </a:p>
      </dgm:t>
    </dgm:pt>
    <dgm:pt modelId="{0547B698-56C7-4C33-93EF-E5EAD2A8730F}" type="parTrans" cxnId="{5CC3EB95-12ED-422E-8B72-A7BB53182FEF}">
      <dgm:prSet/>
      <dgm:spPr/>
      <dgm:t>
        <a:bodyPr/>
        <a:lstStyle/>
        <a:p>
          <a:endParaRPr lang="fr-FR"/>
        </a:p>
      </dgm:t>
    </dgm:pt>
    <dgm:pt modelId="{A00FB5ED-A1DE-4710-BB71-BEBB85633CA4}" type="sibTrans" cxnId="{5CC3EB95-12ED-422E-8B72-A7BB53182FEF}">
      <dgm:prSet/>
      <dgm:spPr/>
      <dgm:t>
        <a:bodyPr/>
        <a:lstStyle/>
        <a:p>
          <a:endParaRPr lang="fr-FR"/>
        </a:p>
      </dgm:t>
    </dgm:pt>
    <dgm:pt modelId="{3550F3AF-9D6F-424D-90F3-1072E216D2FF}">
      <dgm:prSet phldrT="[Text]" custT="1"/>
      <dgm:spPr>
        <a:ln>
          <a:noFill/>
        </a:ln>
      </dgm:spPr>
      <dgm:t>
        <a:bodyPr tIns="274320"/>
        <a:lstStyle/>
        <a:p>
          <a:pPr>
            <a:spcBef>
              <a:spcPct val="0"/>
            </a:spcBef>
          </a:pPr>
          <a:r>
            <a:rPr lang="en-GB" sz="1400" b="1" dirty="0"/>
            <a:t>Innovation</a:t>
          </a:r>
          <a:r>
            <a:rPr lang="en-GB" sz="1200" b="1" dirty="0"/>
            <a:t> </a:t>
          </a:r>
          <a:r>
            <a:rPr lang="en-GB" sz="1400" b="1" dirty="0"/>
            <a:t>&amp; investment </a:t>
          </a:r>
          <a:r>
            <a:rPr lang="en-GB" sz="1200" b="1" dirty="0"/>
            <a:t>–  </a:t>
          </a:r>
          <a:r>
            <a:rPr lang="en-GB" sz="1400" b="1" i="1" dirty="0"/>
            <a:t>Cantabria, Eindhoven, KEPA &amp; Trento</a:t>
          </a:r>
        </a:p>
      </dgm:t>
    </dgm:pt>
    <dgm:pt modelId="{89510F1F-81D3-483F-8E47-58770E627316}" type="parTrans" cxnId="{EE815383-4347-4DE4-8D71-C8AA7D97B55D}">
      <dgm:prSet/>
      <dgm:spPr/>
      <dgm:t>
        <a:bodyPr/>
        <a:lstStyle/>
        <a:p>
          <a:endParaRPr lang="fr-FR"/>
        </a:p>
      </dgm:t>
    </dgm:pt>
    <dgm:pt modelId="{890D497F-D977-4671-ADDF-7A4016E85DD3}" type="sibTrans" cxnId="{EE815383-4347-4DE4-8D71-C8AA7D97B55D}">
      <dgm:prSet/>
      <dgm:spPr/>
      <dgm:t>
        <a:bodyPr/>
        <a:lstStyle/>
        <a:p>
          <a:endParaRPr lang="fr-FR"/>
        </a:p>
      </dgm:t>
    </dgm:pt>
    <dgm:pt modelId="{D71B972A-8E3E-4384-81A8-99EE6C013702}">
      <dgm:prSet phldrT="[Text]" custT="1"/>
      <dgm:spPr>
        <a:ln>
          <a:noFill/>
        </a:ln>
      </dgm:spPr>
      <dgm:t>
        <a:bodyPr/>
        <a:lstStyle/>
        <a:p>
          <a:r>
            <a:rPr lang="en-GB" sz="1400" b="1" dirty="0"/>
            <a:t>Smart Specialisation – </a:t>
          </a:r>
          <a:r>
            <a:rPr lang="en-GB" sz="1400" b="1" i="1" dirty="0"/>
            <a:t>Scotland Europa, PACA, Helsinki &amp; Malta</a:t>
          </a:r>
        </a:p>
      </dgm:t>
    </dgm:pt>
    <dgm:pt modelId="{F9527FC2-8D84-4991-B37A-DBF40D3CE09A}" type="parTrans" cxnId="{A0B9781F-890B-40D9-A05D-F0BCE0936E04}">
      <dgm:prSet/>
      <dgm:spPr/>
      <dgm:t>
        <a:bodyPr/>
        <a:lstStyle/>
        <a:p>
          <a:endParaRPr lang="en-GB"/>
        </a:p>
      </dgm:t>
    </dgm:pt>
    <dgm:pt modelId="{9BFC034A-7899-4DD9-A268-F25BEBF27F03}" type="sibTrans" cxnId="{A0B9781F-890B-40D9-A05D-F0BCE0936E04}">
      <dgm:prSet/>
      <dgm:spPr/>
      <dgm:t>
        <a:bodyPr/>
        <a:lstStyle/>
        <a:p>
          <a:endParaRPr lang="en-GB"/>
        </a:p>
      </dgm:t>
    </dgm:pt>
    <dgm:pt modelId="{8EE96FBD-AEED-400E-9E24-051DE7DBB821}" type="pres">
      <dgm:prSet presAssocID="{FBCC0AF1-76F7-48BB-854C-51DBCC806DAA}" presName="linearFlow" presStyleCnt="0">
        <dgm:presLayoutVars>
          <dgm:dir/>
          <dgm:animLvl val="lvl"/>
          <dgm:resizeHandles val="exact"/>
        </dgm:presLayoutVars>
      </dgm:prSet>
      <dgm:spPr/>
      <dgm:t>
        <a:bodyPr/>
        <a:lstStyle/>
        <a:p>
          <a:endParaRPr lang="en-GB"/>
        </a:p>
      </dgm:t>
    </dgm:pt>
    <dgm:pt modelId="{68D1E016-AC99-4444-85AF-9CA7A487349C}" type="pres">
      <dgm:prSet presAssocID="{FC3785C6-E7D3-4C73-B834-A5BB9BE96D98}" presName="composite" presStyleCnt="0"/>
      <dgm:spPr/>
    </dgm:pt>
    <dgm:pt modelId="{7DA0334F-2D1B-4BE9-94D0-F4FB271DABA2}" type="pres">
      <dgm:prSet presAssocID="{FC3785C6-E7D3-4C73-B834-A5BB9BE96D98}" presName="parentText" presStyleLbl="alignNode1" presStyleIdx="0" presStyleCnt="4">
        <dgm:presLayoutVars>
          <dgm:chMax val="1"/>
          <dgm:bulletEnabled val="1"/>
        </dgm:presLayoutVars>
      </dgm:prSet>
      <dgm:spPr/>
      <dgm:t>
        <a:bodyPr/>
        <a:lstStyle/>
        <a:p>
          <a:endParaRPr lang="en-GB"/>
        </a:p>
      </dgm:t>
    </dgm:pt>
    <dgm:pt modelId="{68FB2A8C-DD77-401D-96E8-491956D43811}" type="pres">
      <dgm:prSet presAssocID="{FC3785C6-E7D3-4C73-B834-A5BB9BE96D98}" presName="descendantText" presStyleLbl="alignAcc1" presStyleIdx="0" presStyleCnt="4" custScaleX="92481" custScaleY="112688" custLinFactNeighborX="-4078" custLinFactNeighborY="108">
        <dgm:presLayoutVars>
          <dgm:bulletEnabled val="1"/>
        </dgm:presLayoutVars>
      </dgm:prSet>
      <dgm:spPr/>
      <dgm:t>
        <a:bodyPr/>
        <a:lstStyle/>
        <a:p>
          <a:endParaRPr lang="en-GB"/>
        </a:p>
      </dgm:t>
    </dgm:pt>
    <dgm:pt modelId="{F7E109E0-27F4-4513-AAC0-46373F4F13BD}" type="pres">
      <dgm:prSet presAssocID="{52113A2C-332D-4C06-A206-8C1B73C87264}" presName="sp" presStyleCnt="0"/>
      <dgm:spPr/>
    </dgm:pt>
    <dgm:pt modelId="{28D076D8-1E5D-48D2-87C4-4844727A028B}" type="pres">
      <dgm:prSet presAssocID="{FD8D5002-9842-4E83-9476-777712FABFF4}" presName="composite" presStyleCnt="0"/>
      <dgm:spPr/>
    </dgm:pt>
    <dgm:pt modelId="{EC0A21AA-D670-4737-8035-59DFC278A630}" type="pres">
      <dgm:prSet presAssocID="{FD8D5002-9842-4E83-9476-777712FABFF4}" presName="parentText" presStyleLbl="alignNode1" presStyleIdx="1" presStyleCnt="4" custScaleY="157032">
        <dgm:presLayoutVars>
          <dgm:chMax val="1"/>
          <dgm:bulletEnabled val="1"/>
        </dgm:presLayoutVars>
      </dgm:prSet>
      <dgm:spPr/>
      <dgm:t>
        <a:bodyPr/>
        <a:lstStyle/>
        <a:p>
          <a:endParaRPr lang="en-GB"/>
        </a:p>
      </dgm:t>
    </dgm:pt>
    <dgm:pt modelId="{05A51FB4-8E50-4588-A039-0E39E54E92B1}" type="pres">
      <dgm:prSet presAssocID="{FD8D5002-9842-4E83-9476-777712FABFF4}" presName="descendantText" presStyleLbl="alignAcc1" presStyleIdx="1" presStyleCnt="4" custScaleX="100365" custScaleY="191803" custLinFactNeighborX="3717" custLinFactNeighborY="456">
        <dgm:presLayoutVars>
          <dgm:bulletEnabled val="1"/>
        </dgm:presLayoutVars>
      </dgm:prSet>
      <dgm:spPr/>
      <dgm:t>
        <a:bodyPr/>
        <a:lstStyle/>
        <a:p>
          <a:endParaRPr lang="en-GB"/>
        </a:p>
      </dgm:t>
    </dgm:pt>
    <dgm:pt modelId="{8FA9CB35-61FA-465C-BB0A-1095876B294D}" type="pres">
      <dgm:prSet presAssocID="{310CF5AB-8790-4E90-8877-6659A88E7501}" presName="sp" presStyleCnt="0"/>
      <dgm:spPr/>
    </dgm:pt>
    <dgm:pt modelId="{DC1600C8-05F3-4367-822E-874422382543}" type="pres">
      <dgm:prSet presAssocID="{B674CAE7-026D-4945-A2A3-9600D66C5BF2}" presName="composite" presStyleCnt="0"/>
      <dgm:spPr/>
    </dgm:pt>
    <dgm:pt modelId="{71C3B458-82B2-427D-A35F-1858D2216B8C}" type="pres">
      <dgm:prSet presAssocID="{B674CAE7-026D-4945-A2A3-9600D66C5BF2}" presName="parentText" presStyleLbl="alignNode1" presStyleIdx="2" presStyleCnt="4" custScaleY="203740" custLinFactNeighborX="-5159" custLinFactNeighborY="-3793">
        <dgm:presLayoutVars>
          <dgm:chMax val="1"/>
          <dgm:bulletEnabled val="1"/>
        </dgm:presLayoutVars>
      </dgm:prSet>
      <dgm:spPr/>
      <dgm:t>
        <a:bodyPr/>
        <a:lstStyle/>
        <a:p>
          <a:endParaRPr lang="en-GB"/>
        </a:p>
      </dgm:t>
    </dgm:pt>
    <dgm:pt modelId="{04D45857-2BB3-47B8-86B1-135C04A331AA}" type="pres">
      <dgm:prSet presAssocID="{B674CAE7-026D-4945-A2A3-9600D66C5BF2}" presName="descendantText" presStyleLbl="alignAcc1" presStyleIdx="2" presStyleCnt="4" custScaleY="285411" custLinFactNeighborX="107" custLinFactNeighborY="-27650">
        <dgm:presLayoutVars>
          <dgm:bulletEnabled val="1"/>
        </dgm:presLayoutVars>
      </dgm:prSet>
      <dgm:spPr/>
      <dgm:t>
        <a:bodyPr/>
        <a:lstStyle/>
        <a:p>
          <a:endParaRPr lang="en-GB"/>
        </a:p>
      </dgm:t>
    </dgm:pt>
    <dgm:pt modelId="{C51F0355-9B6A-4DD1-9657-CAEF67A780F8}" type="pres">
      <dgm:prSet presAssocID="{04C609CF-44D4-4BF8-80CF-1EF678D98905}" presName="sp" presStyleCnt="0"/>
      <dgm:spPr/>
    </dgm:pt>
    <dgm:pt modelId="{C94ED144-4B74-4C11-AB0C-9885BB0EC6BF}" type="pres">
      <dgm:prSet presAssocID="{9CCF4DB6-92EA-465F-8E5A-CE4815523870}" presName="composite" presStyleCnt="0"/>
      <dgm:spPr/>
    </dgm:pt>
    <dgm:pt modelId="{196077FE-C577-4333-9B47-7ACA6C90F96E}" type="pres">
      <dgm:prSet presAssocID="{9CCF4DB6-92EA-465F-8E5A-CE4815523870}" presName="parentText" presStyleLbl="alignNode1" presStyleIdx="3" presStyleCnt="4" custScaleY="150879" custLinFactNeighborX="839" custLinFactNeighborY="-4776">
        <dgm:presLayoutVars>
          <dgm:chMax val="1"/>
          <dgm:bulletEnabled val="1"/>
        </dgm:presLayoutVars>
      </dgm:prSet>
      <dgm:spPr/>
      <dgm:t>
        <a:bodyPr/>
        <a:lstStyle/>
        <a:p>
          <a:endParaRPr lang="en-GB"/>
        </a:p>
      </dgm:t>
    </dgm:pt>
    <dgm:pt modelId="{5E5D71F3-2A14-4690-986C-BCBAD070CB0E}" type="pres">
      <dgm:prSet presAssocID="{9CCF4DB6-92EA-465F-8E5A-CE4815523870}" presName="descendantText" presStyleLbl="alignAcc1" presStyleIdx="3" presStyleCnt="4" custScaleX="94403" custScaleY="199762" custLinFactNeighborX="-3183" custLinFactNeighborY="-5001">
        <dgm:presLayoutVars>
          <dgm:bulletEnabled val="1"/>
        </dgm:presLayoutVars>
      </dgm:prSet>
      <dgm:spPr/>
      <dgm:t>
        <a:bodyPr/>
        <a:lstStyle/>
        <a:p>
          <a:endParaRPr lang="en-GB"/>
        </a:p>
      </dgm:t>
    </dgm:pt>
  </dgm:ptLst>
  <dgm:cxnLst>
    <dgm:cxn modelId="{0A7B5769-5E3F-4E8F-9D5C-E489468B8022}" type="presOf" srcId="{3732FC19-9834-440C-8211-1B9D270E5A8B}" destId="{05A51FB4-8E50-4588-A039-0E39E54E92B1}" srcOrd="0" destOrd="1" presId="urn:microsoft.com/office/officeart/2005/8/layout/chevron2"/>
    <dgm:cxn modelId="{CABF1489-F07C-4C51-8C67-A08B7E1BF18D}" type="presOf" srcId="{E2E05512-9EA8-4C56-84FB-9970026330BA}" destId="{04D45857-2BB3-47B8-86B1-135C04A331AA}" srcOrd="0" destOrd="0" presId="urn:microsoft.com/office/officeart/2005/8/layout/chevron2"/>
    <dgm:cxn modelId="{6F866A46-DBCE-4DBD-9B5A-B518FC88A6F7}" type="presOf" srcId="{576ACBB3-AC81-4FA6-B1CF-87F7BAE6F345}" destId="{5E5D71F3-2A14-4690-986C-BCBAD070CB0E}" srcOrd="0" destOrd="3" presId="urn:microsoft.com/office/officeart/2005/8/layout/chevron2"/>
    <dgm:cxn modelId="{ADFF721A-79A5-4DC6-BD2A-A536249141E1}" srcId="{FD8D5002-9842-4E83-9476-777712FABFF4}" destId="{4BD209AC-E2EA-4CEF-B398-C1664F83B928}" srcOrd="5" destOrd="0" parTransId="{E6B62D02-73F9-4AB4-AC7E-C8556972A7DA}" sibTransId="{EFA9AEF8-A9C5-4DE2-8947-FB4218A2221D}"/>
    <dgm:cxn modelId="{BE8F2B3C-A7F4-457D-B4FA-094142C5122D}" srcId="{FD8D5002-9842-4E83-9476-777712FABFF4}" destId="{FDBE3A36-B42D-49F9-9C16-096204970B8C}" srcOrd="0" destOrd="0" parTransId="{80DA2EC3-5AA2-4331-869A-1A608EB7AD6B}" sibTransId="{D51230CD-D7E7-431D-82CB-D4C7C6ABC37B}"/>
    <dgm:cxn modelId="{CF65B0BE-D513-4D72-8B25-BF635D2CCAD0}" type="presOf" srcId="{FDBE3A36-B42D-49F9-9C16-096204970B8C}" destId="{05A51FB4-8E50-4588-A039-0E39E54E92B1}" srcOrd="0" destOrd="0" presId="urn:microsoft.com/office/officeart/2005/8/layout/chevron2"/>
    <dgm:cxn modelId="{A0B9781F-890B-40D9-A05D-F0BCE0936E04}" srcId="{9CCF4DB6-92EA-465F-8E5A-CE4815523870}" destId="{D71B972A-8E3E-4384-81A8-99EE6C013702}" srcOrd="2" destOrd="0" parTransId="{F9527FC2-8D84-4991-B37A-DBF40D3CE09A}" sibTransId="{9BFC034A-7899-4DD9-A268-F25BEBF27F03}"/>
    <dgm:cxn modelId="{980E31A8-A289-47CB-92AB-362F70B6597A}" srcId="{B674CAE7-026D-4945-A2A3-9600D66C5BF2}" destId="{DD277F9F-FA1D-49B1-8745-CBBF355998A0}" srcOrd="3" destOrd="0" parTransId="{4B1F0195-19CB-4184-A2BD-C59918F0F8E6}" sibTransId="{6F8301A5-C282-43F6-98D9-DC1D7CA073BE}"/>
    <dgm:cxn modelId="{DABFAA63-D24C-4AF9-B080-952FC0760FA6}" type="presOf" srcId="{8A2EF64B-0D41-4459-8094-EA72AA3AC4C7}" destId="{04D45857-2BB3-47B8-86B1-135C04A331AA}" srcOrd="0" destOrd="1" presId="urn:microsoft.com/office/officeart/2005/8/layout/chevron2"/>
    <dgm:cxn modelId="{C43AA1E7-4775-4877-918E-CE1C04F40B2B}" srcId="{FC3785C6-E7D3-4C73-B834-A5BB9BE96D98}" destId="{8F75EBB1-5754-4800-9D69-0C372C720F23}" srcOrd="1" destOrd="0" parTransId="{5036CCDD-77BF-440C-A40C-136070FB6852}" sibTransId="{2EEE3DB0-D913-444B-BA85-EAA8F40762C5}"/>
    <dgm:cxn modelId="{552CCED1-EC16-4A58-BB5C-3B6AA0EACD80}" type="presOf" srcId="{11E2446E-BE67-4449-A40C-ADBDFB2B63B1}" destId="{5E5D71F3-2A14-4690-986C-BCBAD070CB0E}" srcOrd="0" destOrd="0" presId="urn:microsoft.com/office/officeart/2005/8/layout/chevron2"/>
    <dgm:cxn modelId="{BF061AA7-1C2B-4E75-909D-C2A1BCD6C85D}" srcId="{FD8D5002-9842-4E83-9476-777712FABFF4}" destId="{8D3DC512-DFD1-4A68-953A-565E7EF370AF}" srcOrd="4" destOrd="0" parTransId="{3B42C5DF-D8DD-41AE-B12F-39AF9CED4998}" sibTransId="{DF94C38D-EBCE-48D7-BC96-2FF76045A05F}"/>
    <dgm:cxn modelId="{5CC3EB95-12ED-422E-8B72-A7BB53182FEF}" srcId="{9CCF4DB6-92EA-465F-8E5A-CE4815523870}" destId="{11E2446E-BE67-4449-A40C-ADBDFB2B63B1}" srcOrd="0" destOrd="0" parTransId="{0547B698-56C7-4C33-93EF-E5EAD2A8730F}" sibTransId="{A00FB5ED-A1DE-4710-BB71-BEBB85633CA4}"/>
    <dgm:cxn modelId="{DD9C46E4-22E2-4422-A218-DAEC9FB9A083}" srcId="{FC3785C6-E7D3-4C73-B834-A5BB9BE96D98}" destId="{B11E2091-8091-47C3-BB9D-91AA2187DF5E}" srcOrd="0" destOrd="0" parTransId="{0331E4C7-5D88-43E6-85F6-DA73A8D70526}" sibTransId="{ECD26994-6A17-4067-8220-D4A2F439AAD5}"/>
    <dgm:cxn modelId="{DA54E138-5C7B-4BDD-B11D-545F8BD7A39C}" srcId="{FBCC0AF1-76F7-48BB-854C-51DBCC806DAA}" destId="{9CCF4DB6-92EA-465F-8E5A-CE4815523870}" srcOrd="3" destOrd="0" parTransId="{7B526C12-D369-472F-AF8C-EEFD74CA401B}" sibTransId="{90574A4A-45C3-4CD3-906D-F320DBD51C67}"/>
    <dgm:cxn modelId="{F08327B3-C198-4CA7-9209-BAF012CC8AF2}" type="presOf" srcId="{FC3785C6-E7D3-4C73-B834-A5BB9BE96D98}" destId="{7DA0334F-2D1B-4BE9-94D0-F4FB271DABA2}" srcOrd="0" destOrd="0" presId="urn:microsoft.com/office/officeart/2005/8/layout/chevron2"/>
    <dgm:cxn modelId="{EE815383-4347-4DE4-8D71-C8AA7D97B55D}" srcId="{B674CAE7-026D-4945-A2A3-9600D66C5BF2}" destId="{3550F3AF-9D6F-424D-90F3-1072E216D2FF}" srcOrd="4" destOrd="0" parTransId="{89510F1F-81D3-483F-8E47-58770E627316}" sibTransId="{890D497F-D977-4671-ADDF-7A4016E85DD3}"/>
    <dgm:cxn modelId="{E0D4F21D-0140-40B2-BEF6-C03B694E089E}" type="presOf" srcId="{B11E2091-8091-47C3-BB9D-91AA2187DF5E}" destId="{68FB2A8C-DD77-401D-96E8-491956D43811}" srcOrd="0" destOrd="0" presId="urn:microsoft.com/office/officeart/2005/8/layout/chevron2"/>
    <dgm:cxn modelId="{AD60522E-7C4A-4F38-8BD6-3B034DAA9648}" srcId="{FBCC0AF1-76F7-48BB-854C-51DBCC806DAA}" destId="{B674CAE7-026D-4945-A2A3-9600D66C5BF2}" srcOrd="2" destOrd="0" parTransId="{B5FEB17B-6863-4E4A-B583-78BDB910C65A}" sibTransId="{04C609CF-44D4-4BF8-80CF-1EF678D98905}"/>
    <dgm:cxn modelId="{1EF383AC-56CE-4255-9A3C-75F2F07C78AB}" srcId="{FBCC0AF1-76F7-48BB-854C-51DBCC806DAA}" destId="{FD8D5002-9842-4E83-9476-777712FABFF4}" srcOrd="1" destOrd="0" parTransId="{F6BE19C7-64B3-42A0-8010-9C02782067C3}" sibTransId="{310CF5AB-8790-4E90-8877-6659A88E7501}"/>
    <dgm:cxn modelId="{97682E57-F568-49D6-9DF7-FBBFF0CE8F1F}" srcId="{B674CAE7-026D-4945-A2A3-9600D66C5BF2}" destId="{85FFB3AB-E6E4-40D5-87E2-BA9443AB82C0}" srcOrd="5" destOrd="0" parTransId="{BED99D61-4006-47A5-9143-3C1A6953F3D0}" sibTransId="{C1AD7DE7-AA5C-4858-BC3F-66F2750AC190}"/>
    <dgm:cxn modelId="{1A5EF5D7-A3F8-4981-A8F8-5BA49A5B81D4}" type="presOf" srcId="{3550F3AF-9D6F-424D-90F3-1072E216D2FF}" destId="{04D45857-2BB3-47B8-86B1-135C04A331AA}" srcOrd="0" destOrd="4" presId="urn:microsoft.com/office/officeart/2005/8/layout/chevron2"/>
    <dgm:cxn modelId="{DCD8877C-81D3-4CEA-8799-C81CD61EBDDE}" type="presOf" srcId="{4BD209AC-E2EA-4CEF-B398-C1664F83B928}" destId="{05A51FB4-8E50-4588-A039-0E39E54E92B1}" srcOrd="0" destOrd="5" presId="urn:microsoft.com/office/officeart/2005/8/layout/chevron2"/>
    <dgm:cxn modelId="{8EA591E0-2B65-47B4-BE4F-0F8A991EB6F4}" type="presOf" srcId="{DB92F922-48AE-485F-8E08-FAFE1F99DEA5}" destId="{05A51FB4-8E50-4588-A039-0E39E54E92B1}" srcOrd="0" destOrd="2" presId="urn:microsoft.com/office/officeart/2005/8/layout/chevron2"/>
    <dgm:cxn modelId="{7B21D669-E090-459A-BF93-88A7CAEB34A2}" type="presOf" srcId="{B674CAE7-026D-4945-A2A3-9600D66C5BF2}" destId="{71C3B458-82B2-427D-A35F-1858D2216B8C}" srcOrd="0" destOrd="0" presId="urn:microsoft.com/office/officeart/2005/8/layout/chevron2"/>
    <dgm:cxn modelId="{D20C8D08-1231-47E4-A41A-9B6A0E0E5DC7}" type="presOf" srcId="{FBCC0AF1-76F7-48BB-854C-51DBCC806DAA}" destId="{8EE96FBD-AEED-400E-9E24-051DE7DBB821}" srcOrd="0" destOrd="0" presId="urn:microsoft.com/office/officeart/2005/8/layout/chevron2"/>
    <dgm:cxn modelId="{A8CBB054-ADA7-40CA-A4EC-3D13F3A14E45}" type="presOf" srcId="{D71B972A-8E3E-4384-81A8-99EE6C013702}" destId="{5E5D71F3-2A14-4690-986C-BCBAD070CB0E}" srcOrd="0" destOrd="2" presId="urn:microsoft.com/office/officeart/2005/8/layout/chevron2"/>
    <dgm:cxn modelId="{00EF23B9-A824-43D0-A4C0-F57B146F4303}" srcId="{B674CAE7-026D-4945-A2A3-9600D66C5BF2}" destId="{8A2EF64B-0D41-4459-8094-EA72AA3AC4C7}" srcOrd="1" destOrd="0" parTransId="{7DBEC9EF-136B-478D-A4EB-44810FFB6A18}" sibTransId="{FFAD6408-D66A-4496-8A11-EA7E83D08557}"/>
    <dgm:cxn modelId="{526258BB-E947-49C2-BA64-D55752449EA7}" type="presOf" srcId="{9CCF4DB6-92EA-465F-8E5A-CE4815523870}" destId="{196077FE-C577-4333-9B47-7ACA6C90F96E}" srcOrd="0" destOrd="0" presId="urn:microsoft.com/office/officeart/2005/8/layout/chevron2"/>
    <dgm:cxn modelId="{B668CF00-7303-4050-9331-A24169C9FE1D}" type="presOf" srcId="{8D3DC512-DFD1-4A68-953A-565E7EF370AF}" destId="{05A51FB4-8E50-4588-A039-0E39E54E92B1}" srcOrd="0" destOrd="4" presId="urn:microsoft.com/office/officeart/2005/8/layout/chevron2"/>
    <dgm:cxn modelId="{0C4B4BC2-DB88-4E54-8C45-74EF9F43D5FA}" type="presOf" srcId="{2A009B87-7FFA-4E8C-9DB8-A7DEFAD27CB3}" destId="{5E5D71F3-2A14-4690-986C-BCBAD070CB0E}" srcOrd="0" destOrd="1" presId="urn:microsoft.com/office/officeart/2005/8/layout/chevron2"/>
    <dgm:cxn modelId="{88D888FE-5335-4233-A423-D92A5FD4315D}" type="presOf" srcId="{DD277F9F-FA1D-49B1-8745-CBBF355998A0}" destId="{04D45857-2BB3-47B8-86B1-135C04A331AA}" srcOrd="0" destOrd="3" presId="urn:microsoft.com/office/officeart/2005/8/layout/chevron2"/>
    <dgm:cxn modelId="{3CB53808-E0D6-432E-83C9-834A8F5F5157}" srcId="{FD8D5002-9842-4E83-9476-777712FABFF4}" destId="{3732FC19-9834-440C-8211-1B9D270E5A8B}" srcOrd="1" destOrd="0" parTransId="{057CB295-4AB0-4065-97E8-FE09CDAA17A5}" sibTransId="{61DF6001-900F-4D59-8378-E129C8E1D108}"/>
    <dgm:cxn modelId="{169C418D-83B2-4E98-A0EB-946F06F6CC3B}" srcId="{9CCF4DB6-92EA-465F-8E5A-CE4815523870}" destId="{E7148876-7589-4B33-BC29-F47D5A29B477}" srcOrd="4" destOrd="0" parTransId="{ABF357D4-8B58-40EA-803E-74FC48F44755}" sibTransId="{54421ED3-1EE3-4661-A1EF-A39EC1E58166}"/>
    <dgm:cxn modelId="{B2BDDFE5-7CD9-4CD1-A9EA-B8A8B302A205}" srcId="{B674CAE7-026D-4945-A2A3-9600D66C5BF2}" destId="{719BBE55-8261-4B2F-A06A-556CE1E8756F}" srcOrd="2" destOrd="0" parTransId="{BF562B61-EEEF-4E14-8674-CE92E695A5A6}" sibTransId="{F2A74999-EAE2-427E-8ECE-CFDA33EEE777}"/>
    <dgm:cxn modelId="{02E1522E-115A-4B69-9CB4-149B72CE3E23}" type="presOf" srcId="{85FFB3AB-E6E4-40D5-87E2-BA9443AB82C0}" destId="{04D45857-2BB3-47B8-86B1-135C04A331AA}" srcOrd="0" destOrd="5" presId="urn:microsoft.com/office/officeart/2005/8/layout/chevron2"/>
    <dgm:cxn modelId="{A613F00B-FD2D-4369-B81F-559E4968404D}" type="presOf" srcId="{FD8D5002-9842-4E83-9476-777712FABFF4}" destId="{EC0A21AA-D670-4737-8035-59DFC278A630}" srcOrd="0" destOrd="0" presId="urn:microsoft.com/office/officeart/2005/8/layout/chevron2"/>
    <dgm:cxn modelId="{68BC8ED0-FA45-4438-BCCA-49AEFF83FE57}" srcId="{FD8D5002-9842-4E83-9476-777712FABFF4}" destId="{DB92F922-48AE-485F-8E08-FAFE1F99DEA5}" srcOrd="2" destOrd="0" parTransId="{B7A70ADC-3975-4C0B-8955-78B18DA22619}" sibTransId="{16097A9D-760D-4DF4-AC59-0CCFC766935E}"/>
    <dgm:cxn modelId="{F9A1FC88-8DE8-4E94-B105-86BFE281DB5E}" srcId="{9CCF4DB6-92EA-465F-8E5A-CE4815523870}" destId="{2A009B87-7FFA-4E8C-9DB8-A7DEFAD27CB3}" srcOrd="1" destOrd="0" parTransId="{597C35A6-B49A-472C-BE10-851900A4C1F2}" sibTransId="{41F6420C-DE30-46B5-8227-0DD856E1B150}"/>
    <dgm:cxn modelId="{F455F280-849C-4EA0-B922-933D48B44933}" type="presOf" srcId="{719BBE55-8261-4B2F-A06A-556CE1E8756F}" destId="{04D45857-2BB3-47B8-86B1-135C04A331AA}" srcOrd="0" destOrd="2" presId="urn:microsoft.com/office/officeart/2005/8/layout/chevron2"/>
    <dgm:cxn modelId="{CDE7A900-1F40-4E68-BB0C-8733BC31A09C}" type="presOf" srcId="{C1172C5A-90A2-4BEB-B6D5-9E777BCD2A20}" destId="{05A51FB4-8E50-4588-A039-0E39E54E92B1}" srcOrd="0" destOrd="3" presId="urn:microsoft.com/office/officeart/2005/8/layout/chevron2"/>
    <dgm:cxn modelId="{476347B8-CA7E-4A2A-96AB-6DDBE6996B06}" srcId="{B674CAE7-026D-4945-A2A3-9600D66C5BF2}" destId="{E2E05512-9EA8-4C56-84FB-9970026330BA}" srcOrd="0" destOrd="0" parTransId="{3CC5AD9F-DF6A-49FF-BB54-110C48F32CF0}" sibTransId="{77463309-BDC3-4E9E-8427-3F75BB8D6628}"/>
    <dgm:cxn modelId="{AD51E320-5428-41EB-B911-6E4C309A796E}" srcId="{FD8D5002-9842-4E83-9476-777712FABFF4}" destId="{C1172C5A-90A2-4BEB-B6D5-9E777BCD2A20}" srcOrd="3" destOrd="0" parTransId="{7961551B-DC12-4D6A-9ABC-BD3AE1A7065A}" sibTransId="{E27AA816-DE15-4F90-B0C3-063CC87067DC}"/>
    <dgm:cxn modelId="{E8C0CACC-890B-4048-8F93-616D3919FF49}" srcId="{FBCC0AF1-76F7-48BB-854C-51DBCC806DAA}" destId="{FC3785C6-E7D3-4C73-B834-A5BB9BE96D98}" srcOrd="0" destOrd="0" parTransId="{F19D0B59-E379-45C2-B626-E807334740F5}" sibTransId="{52113A2C-332D-4C06-A206-8C1B73C87264}"/>
    <dgm:cxn modelId="{D6163242-6FB5-4E44-B7C3-2E3D62F5EFCB}" srcId="{9CCF4DB6-92EA-465F-8E5A-CE4815523870}" destId="{576ACBB3-AC81-4FA6-B1CF-87F7BAE6F345}" srcOrd="3" destOrd="0" parTransId="{5CE7EE42-CBAB-49FD-9DB2-E0FB3D3E79D3}" sibTransId="{2C33F2D5-3903-4860-BE86-B7E425CAA901}"/>
    <dgm:cxn modelId="{92C9D6F0-609D-4EC2-A4B6-9B21A65047CE}" type="presOf" srcId="{E7148876-7589-4B33-BC29-F47D5A29B477}" destId="{5E5D71F3-2A14-4690-986C-BCBAD070CB0E}" srcOrd="0" destOrd="4" presId="urn:microsoft.com/office/officeart/2005/8/layout/chevron2"/>
    <dgm:cxn modelId="{E1C39A1A-89CD-4DC7-823B-CCD6AFD8AA24}" type="presOf" srcId="{8F75EBB1-5754-4800-9D69-0C372C720F23}" destId="{68FB2A8C-DD77-401D-96E8-491956D43811}" srcOrd="0" destOrd="1" presId="urn:microsoft.com/office/officeart/2005/8/layout/chevron2"/>
    <dgm:cxn modelId="{80A0AE95-2A2A-4A4A-B418-4F5DC80CC91A}" type="presParOf" srcId="{8EE96FBD-AEED-400E-9E24-051DE7DBB821}" destId="{68D1E016-AC99-4444-85AF-9CA7A487349C}" srcOrd="0" destOrd="0" presId="urn:microsoft.com/office/officeart/2005/8/layout/chevron2"/>
    <dgm:cxn modelId="{8DCB0C82-6B37-4617-91CE-DD668C682C1E}" type="presParOf" srcId="{68D1E016-AC99-4444-85AF-9CA7A487349C}" destId="{7DA0334F-2D1B-4BE9-94D0-F4FB271DABA2}" srcOrd="0" destOrd="0" presId="urn:microsoft.com/office/officeart/2005/8/layout/chevron2"/>
    <dgm:cxn modelId="{5137CDE2-9DDE-402A-9A72-C99B7027DE7D}" type="presParOf" srcId="{68D1E016-AC99-4444-85AF-9CA7A487349C}" destId="{68FB2A8C-DD77-401D-96E8-491956D43811}" srcOrd="1" destOrd="0" presId="urn:microsoft.com/office/officeart/2005/8/layout/chevron2"/>
    <dgm:cxn modelId="{B443E295-23B6-4497-A3DD-87C6BF826C45}" type="presParOf" srcId="{8EE96FBD-AEED-400E-9E24-051DE7DBB821}" destId="{F7E109E0-27F4-4513-AAC0-46373F4F13BD}" srcOrd="1" destOrd="0" presId="urn:microsoft.com/office/officeart/2005/8/layout/chevron2"/>
    <dgm:cxn modelId="{D5EB2D63-7BDB-429E-996C-F6943616B5F9}" type="presParOf" srcId="{8EE96FBD-AEED-400E-9E24-051DE7DBB821}" destId="{28D076D8-1E5D-48D2-87C4-4844727A028B}" srcOrd="2" destOrd="0" presId="urn:microsoft.com/office/officeart/2005/8/layout/chevron2"/>
    <dgm:cxn modelId="{8FD827A0-56EF-4587-9CD5-DB2CE1242552}" type="presParOf" srcId="{28D076D8-1E5D-48D2-87C4-4844727A028B}" destId="{EC0A21AA-D670-4737-8035-59DFC278A630}" srcOrd="0" destOrd="0" presId="urn:microsoft.com/office/officeart/2005/8/layout/chevron2"/>
    <dgm:cxn modelId="{0DC7F4EA-760F-4D83-85C1-BA9B10CB79FC}" type="presParOf" srcId="{28D076D8-1E5D-48D2-87C4-4844727A028B}" destId="{05A51FB4-8E50-4588-A039-0E39E54E92B1}" srcOrd="1" destOrd="0" presId="urn:microsoft.com/office/officeart/2005/8/layout/chevron2"/>
    <dgm:cxn modelId="{E24ECA4C-C022-4482-BED8-1882D72B22E4}" type="presParOf" srcId="{8EE96FBD-AEED-400E-9E24-051DE7DBB821}" destId="{8FA9CB35-61FA-465C-BB0A-1095876B294D}" srcOrd="3" destOrd="0" presId="urn:microsoft.com/office/officeart/2005/8/layout/chevron2"/>
    <dgm:cxn modelId="{31385926-AE25-424E-B76D-2AE7325DFFEF}" type="presParOf" srcId="{8EE96FBD-AEED-400E-9E24-051DE7DBB821}" destId="{DC1600C8-05F3-4367-822E-874422382543}" srcOrd="4" destOrd="0" presId="urn:microsoft.com/office/officeart/2005/8/layout/chevron2"/>
    <dgm:cxn modelId="{06773F84-44C4-486D-9C83-F33FAC040247}" type="presParOf" srcId="{DC1600C8-05F3-4367-822E-874422382543}" destId="{71C3B458-82B2-427D-A35F-1858D2216B8C}" srcOrd="0" destOrd="0" presId="urn:microsoft.com/office/officeart/2005/8/layout/chevron2"/>
    <dgm:cxn modelId="{7D93F788-002F-4A00-AFA0-9CEB0E63A8A6}" type="presParOf" srcId="{DC1600C8-05F3-4367-822E-874422382543}" destId="{04D45857-2BB3-47B8-86B1-135C04A331AA}" srcOrd="1" destOrd="0" presId="urn:microsoft.com/office/officeart/2005/8/layout/chevron2"/>
    <dgm:cxn modelId="{4DCC0438-0556-4180-9488-2ACC73D70A09}" type="presParOf" srcId="{8EE96FBD-AEED-400E-9E24-051DE7DBB821}" destId="{C51F0355-9B6A-4DD1-9657-CAEF67A780F8}" srcOrd="5" destOrd="0" presId="urn:microsoft.com/office/officeart/2005/8/layout/chevron2"/>
    <dgm:cxn modelId="{A0A79616-0C83-4B40-946D-BE86910A780A}" type="presParOf" srcId="{8EE96FBD-AEED-400E-9E24-051DE7DBB821}" destId="{C94ED144-4B74-4C11-AB0C-9885BB0EC6BF}" srcOrd="6" destOrd="0" presId="urn:microsoft.com/office/officeart/2005/8/layout/chevron2"/>
    <dgm:cxn modelId="{1A725F68-970D-4BD1-921D-217338803291}" type="presParOf" srcId="{C94ED144-4B74-4C11-AB0C-9885BB0EC6BF}" destId="{196077FE-C577-4333-9B47-7ACA6C90F96E}" srcOrd="0" destOrd="0" presId="urn:microsoft.com/office/officeart/2005/8/layout/chevron2"/>
    <dgm:cxn modelId="{59CE43A0-1788-4DEC-B8A1-47A24D647A3E}" type="presParOf" srcId="{C94ED144-4B74-4C11-AB0C-9885BB0EC6BF}" destId="{5E5D71F3-2A14-4690-986C-BCBAD070CB0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90B6F8-B5F2-4777-93F5-1931A0B432C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41C7D276-1319-41BC-85D9-55BB77135A37}">
      <dgm:prSet phldrT="[Text]"/>
      <dgm:spPr/>
      <dgm:t>
        <a:bodyPr/>
        <a:lstStyle/>
        <a:p>
          <a:r>
            <a:rPr lang="en-GB" dirty="0"/>
            <a:t>Working Group </a:t>
          </a:r>
        </a:p>
      </dgm:t>
    </dgm:pt>
    <dgm:pt modelId="{227E1E7A-59BF-4CC1-ABAC-0B87BC1D8E94}" type="parTrans" cxnId="{874FF165-CBCD-499C-BF42-DA3D43E9B965}">
      <dgm:prSet/>
      <dgm:spPr/>
      <dgm:t>
        <a:bodyPr/>
        <a:lstStyle/>
        <a:p>
          <a:endParaRPr lang="en-GB"/>
        </a:p>
      </dgm:t>
    </dgm:pt>
    <dgm:pt modelId="{86C9ED3B-944A-4B79-B82A-B868D2AD10ED}" type="sibTrans" cxnId="{874FF165-CBCD-499C-BF42-DA3D43E9B965}">
      <dgm:prSet/>
      <dgm:spPr/>
      <dgm:t>
        <a:bodyPr/>
        <a:lstStyle/>
        <a:p>
          <a:endParaRPr lang="en-GB"/>
        </a:p>
      </dgm:t>
    </dgm:pt>
    <dgm:pt modelId="{BE27FAFB-EDD6-49EC-9E5D-1E0A8D3195D6}">
      <dgm:prSet phldrT="[Text]" custT="1"/>
      <dgm:spPr>
        <a:solidFill>
          <a:schemeClr val="accent3">
            <a:lumMod val="75000"/>
          </a:schemeClr>
        </a:solidFill>
      </dgm:spPr>
      <dgm:t>
        <a:bodyPr/>
        <a:lstStyle/>
        <a:p>
          <a:r>
            <a:rPr lang="en-GB" sz="1600" b="1" dirty="0"/>
            <a:t>Policy</a:t>
          </a:r>
        </a:p>
      </dgm:t>
    </dgm:pt>
    <dgm:pt modelId="{D4BCA391-3596-474C-8C47-56DFC0E88A08}" type="parTrans" cxnId="{51079AB5-DF33-4369-B923-7BCA4906A488}">
      <dgm:prSet/>
      <dgm:spPr/>
      <dgm:t>
        <a:bodyPr/>
        <a:lstStyle/>
        <a:p>
          <a:endParaRPr lang="en-GB"/>
        </a:p>
      </dgm:t>
    </dgm:pt>
    <dgm:pt modelId="{84FFAA10-EB3C-4F44-BF79-753EEB870237}" type="sibTrans" cxnId="{51079AB5-DF33-4369-B923-7BCA4906A488}">
      <dgm:prSet/>
      <dgm:spPr/>
      <dgm:t>
        <a:bodyPr/>
        <a:lstStyle/>
        <a:p>
          <a:endParaRPr lang="en-GB"/>
        </a:p>
      </dgm:t>
    </dgm:pt>
    <dgm:pt modelId="{1AD35FEB-ED26-4C17-85DA-26C65BE2B760}">
      <dgm:prSet phldrT="[Text]" custT="1"/>
      <dgm:spPr>
        <a:solidFill>
          <a:schemeClr val="bg1">
            <a:lumMod val="50000"/>
          </a:schemeClr>
        </a:solidFill>
      </dgm:spPr>
      <dgm:t>
        <a:bodyPr/>
        <a:lstStyle/>
        <a:p>
          <a:r>
            <a:rPr lang="en-GB" sz="1600" b="1" dirty="0"/>
            <a:t>Projects</a:t>
          </a:r>
        </a:p>
      </dgm:t>
    </dgm:pt>
    <dgm:pt modelId="{74C136A6-9A39-48DC-9E4F-BA614DEF3419}" type="parTrans" cxnId="{5825A175-C17C-44E0-8D35-FCEBB8B78B56}">
      <dgm:prSet/>
      <dgm:spPr/>
      <dgm:t>
        <a:bodyPr/>
        <a:lstStyle/>
        <a:p>
          <a:endParaRPr lang="en-GB"/>
        </a:p>
      </dgm:t>
    </dgm:pt>
    <dgm:pt modelId="{34879CD3-B259-461B-B9BC-D7C7E328A562}" type="sibTrans" cxnId="{5825A175-C17C-44E0-8D35-FCEBB8B78B56}">
      <dgm:prSet/>
      <dgm:spPr/>
      <dgm:t>
        <a:bodyPr/>
        <a:lstStyle/>
        <a:p>
          <a:endParaRPr lang="en-GB"/>
        </a:p>
      </dgm:t>
    </dgm:pt>
    <dgm:pt modelId="{40D2B988-EE69-4335-9383-9A408BEB4C8C}">
      <dgm:prSet phldrT="[Text]"/>
      <dgm:spPr>
        <a:solidFill>
          <a:schemeClr val="accent2">
            <a:lumMod val="75000"/>
          </a:schemeClr>
        </a:solidFill>
      </dgm:spPr>
      <dgm:t>
        <a:bodyPr/>
        <a:lstStyle/>
        <a:p>
          <a:r>
            <a:rPr lang="en-GB" b="1" dirty="0"/>
            <a:t>Partnership</a:t>
          </a:r>
        </a:p>
      </dgm:t>
    </dgm:pt>
    <dgm:pt modelId="{B697E77E-761B-46DD-80DB-2D7BA043E800}" type="parTrans" cxnId="{E1B2A3AE-6C48-4128-9A6B-76C172644A70}">
      <dgm:prSet/>
      <dgm:spPr/>
      <dgm:t>
        <a:bodyPr/>
        <a:lstStyle/>
        <a:p>
          <a:endParaRPr lang="en-GB"/>
        </a:p>
      </dgm:t>
    </dgm:pt>
    <dgm:pt modelId="{09842FF7-8DC6-4DA3-A56B-D4DDFFE42754}" type="sibTrans" cxnId="{E1B2A3AE-6C48-4128-9A6B-76C172644A70}">
      <dgm:prSet/>
      <dgm:spPr/>
      <dgm:t>
        <a:bodyPr/>
        <a:lstStyle/>
        <a:p>
          <a:endParaRPr lang="en-GB"/>
        </a:p>
      </dgm:t>
    </dgm:pt>
    <dgm:pt modelId="{D7FA157B-3648-4CDB-B0FC-9863EFB083E2}">
      <dgm:prSet phldrT="[Text]" custT="1"/>
      <dgm:spPr>
        <a:solidFill>
          <a:srgbClr val="FFC000"/>
        </a:solidFill>
      </dgm:spPr>
      <dgm:t>
        <a:bodyPr/>
        <a:lstStyle/>
        <a:p>
          <a:r>
            <a:rPr lang="en-GB" sz="1600" b="1" dirty="0"/>
            <a:t>Profile</a:t>
          </a:r>
        </a:p>
      </dgm:t>
    </dgm:pt>
    <dgm:pt modelId="{C04FAB05-755D-4BAB-89D3-39EE378C5D8D}" type="parTrans" cxnId="{F3B17C65-D59D-4123-9184-FD88A563CEC4}">
      <dgm:prSet/>
      <dgm:spPr/>
      <dgm:t>
        <a:bodyPr/>
        <a:lstStyle/>
        <a:p>
          <a:endParaRPr lang="en-GB"/>
        </a:p>
      </dgm:t>
    </dgm:pt>
    <dgm:pt modelId="{E50672E6-3EAD-44D3-8AA7-C958229DA81D}" type="sibTrans" cxnId="{F3B17C65-D59D-4123-9184-FD88A563CEC4}">
      <dgm:prSet/>
      <dgm:spPr/>
      <dgm:t>
        <a:bodyPr/>
        <a:lstStyle/>
        <a:p>
          <a:endParaRPr lang="en-GB"/>
        </a:p>
      </dgm:t>
    </dgm:pt>
    <dgm:pt modelId="{8085EFC2-D40A-4644-8CC8-BEE331C22189}">
      <dgm:prSet/>
      <dgm:spPr/>
      <dgm:t>
        <a:bodyPr/>
        <a:lstStyle/>
        <a:p>
          <a:endParaRPr lang="en-GB"/>
        </a:p>
      </dgm:t>
    </dgm:pt>
    <dgm:pt modelId="{BAE27DB7-1396-4C19-B4FC-4C0B76EE16A1}" type="parTrans" cxnId="{67CD7F86-98EA-41C1-91D1-7C927849A31D}">
      <dgm:prSet/>
      <dgm:spPr/>
      <dgm:t>
        <a:bodyPr/>
        <a:lstStyle/>
        <a:p>
          <a:endParaRPr lang="en-GB"/>
        </a:p>
      </dgm:t>
    </dgm:pt>
    <dgm:pt modelId="{34BAB91F-F7CB-4461-BC60-7E504602D549}" type="sibTrans" cxnId="{67CD7F86-98EA-41C1-91D1-7C927849A31D}">
      <dgm:prSet/>
      <dgm:spPr/>
      <dgm:t>
        <a:bodyPr/>
        <a:lstStyle/>
        <a:p>
          <a:endParaRPr lang="en-GB"/>
        </a:p>
      </dgm:t>
    </dgm:pt>
    <dgm:pt modelId="{08204B1A-6C30-4165-AD23-D9363CEDFF35}" type="pres">
      <dgm:prSet presAssocID="{5890B6F8-B5F2-4777-93F5-1931A0B432C1}" presName="Name0" presStyleCnt="0">
        <dgm:presLayoutVars>
          <dgm:chMax val="1"/>
          <dgm:dir/>
          <dgm:animLvl val="ctr"/>
          <dgm:resizeHandles val="exact"/>
        </dgm:presLayoutVars>
      </dgm:prSet>
      <dgm:spPr/>
      <dgm:t>
        <a:bodyPr/>
        <a:lstStyle/>
        <a:p>
          <a:endParaRPr lang="en-GB"/>
        </a:p>
      </dgm:t>
    </dgm:pt>
    <dgm:pt modelId="{D28FCF34-8CD2-478B-98A8-BAAACC702C39}" type="pres">
      <dgm:prSet presAssocID="{41C7D276-1319-41BC-85D9-55BB77135A37}" presName="centerShape" presStyleLbl="node0" presStyleIdx="0" presStyleCnt="1"/>
      <dgm:spPr/>
      <dgm:t>
        <a:bodyPr/>
        <a:lstStyle/>
        <a:p>
          <a:endParaRPr lang="en-GB"/>
        </a:p>
      </dgm:t>
    </dgm:pt>
    <dgm:pt modelId="{40DA8996-407D-41FD-97ED-E51B4FD3D451}" type="pres">
      <dgm:prSet presAssocID="{BE27FAFB-EDD6-49EC-9E5D-1E0A8D3195D6}" presName="node" presStyleLbl="node1" presStyleIdx="0" presStyleCnt="4">
        <dgm:presLayoutVars>
          <dgm:bulletEnabled val="1"/>
        </dgm:presLayoutVars>
      </dgm:prSet>
      <dgm:spPr/>
      <dgm:t>
        <a:bodyPr/>
        <a:lstStyle/>
        <a:p>
          <a:endParaRPr lang="en-GB"/>
        </a:p>
      </dgm:t>
    </dgm:pt>
    <dgm:pt modelId="{403B4F6A-B645-4F5D-9A55-91E671C2DDE9}" type="pres">
      <dgm:prSet presAssocID="{BE27FAFB-EDD6-49EC-9E5D-1E0A8D3195D6}" presName="dummy" presStyleCnt="0"/>
      <dgm:spPr/>
    </dgm:pt>
    <dgm:pt modelId="{B67A39AD-A59E-4344-8402-CF20A4227065}" type="pres">
      <dgm:prSet presAssocID="{84FFAA10-EB3C-4F44-BF79-753EEB870237}" presName="sibTrans" presStyleLbl="sibTrans2D1" presStyleIdx="0" presStyleCnt="4" custLinFactNeighborX="1794" custLinFactNeighborY="-696"/>
      <dgm:spPr/>
      <dgm:t>
        <a:bodyPr/>
        <a:lstStyle/>
        <a:p>
          <a:endParaRPr lang="en-GB"/>
        </a:p>
      </dgm:t>
    </dgm:pt>
    <dgm:pt modelId="{AA6F6288-C20B-48C8-9727-D5767B3A260D}" type="pres">
      <dgm:prSet presAssocID="{1AD35FEB-ED26-4C17-85DA-26C65BE2B760}" presName="node" presStyleLbl="node1" presStyleIdx="1" presStyleCnt="4">
        <dgm:presLayoutVars>
          <dgm:bulletEnabled val="1"/>
        </dgm:presLayoutVars>
      </dgm:prSet>
      <dgm:spPr/>
      <dgm:t>
        <a:bodyPr/>
        <a:lstStyle/>
        <a:p>
          <a:endParaRPr lang="en-GB"/>
        </a:p>
      </dgm:t>
    </dgm:pt>
    <dgm:pt modelId="{68629924-326D-40C6-BFD8-1279DCFFDC88}" type="pres">
      <dgm:prSet presAssocID="{1AD35FEB-ED26-4C17-85DA-26C65BE2B760}" presName="dummy" presStyleCnt="0"/>
      <dgm:spPr/>
    </dgm:pt>
    <dgm:pt modelId="{B369354F-E56D-4B7D-8E82-E9D63C0CCC3D}" type="pres">
      <dgm:prSet presAssocID="{34879CD3-B259-461B-B9BC-D7C7E328A562}" presName="sibTrans" presStyleLbl="sibTrans2D1" presStyleIdx="1" presStyleCnt="4"/>
      <dgm:spPr/>
      <dgm:t>
        <a:bodyPr/>
        <a:lstStyle/>
        <a:p>
          <a:endParaRPr lang="en-GB"/>
        </a:p>
      </dgm:t>
    </dgm:pt>
    <dgm:pt modelId="{78E0FA02-5825-4E6D-9631-3D98A41541A1}" type="pres">
      <dgm:prSet presAssocID="{40D2B988-EE69-4335-9383-9A408BEB4C8C}" presName="node" presStyleLbl="node1" presStyleIdx="2" presStyleCnt="4" custScaleX="128319" custScaleY="124425">
        <dgm:presLayoutVars>
          <dgm:bulletEnabled val="1"/>
        </dgm:presLayoutVars>
      </dgm:prSet>
      <dgm:spPr/>
      <dgm:t>
        <a:bodyPr/>
        <a:lstStyle/>
        <a:p>
          <a:endParaRPr lang="en-GB"/>
        </a:p>
      </dgm:t>
    </dgm:pt>
    <dgm:pt modelId="{4FA37842-5649-442C-9132-32BC51512057}" type="pres">
      <dgm:prSet presAssocID="{40D2B988-EE69-4335-9383-9A408BEB4C8C}" presName="dummy" presStyleCnt="0"/>
      <dgm:spPr/>
    </dgm:pt>
    <dgm:pt modelId="{7AA39312-19A9-4450-9445-534B77203B42}" type="pres">
      <dgm:prSet presAssocID="{09842FF7-8DC6-4DA3-A56B-D4DDFFE42754}" presName="sibTrans" presStyleLbl="sibTrans2D1" presStyleIdx="2" presStyleCnt="4"/>
      <dgm:spPr/>
      <dgm:t>
        <a:bodyPr/>
        <a:lstStyle/>
        <a:p>
          <a:endParaRPr lang="en-GB"/>
        </a:p>
      </dgm:t>
    </dgm:pt>
    <dgm:pt modelId="{9BAE7F13-4407-4F75-B299-FC9D70C2A37E}" type="pres">
      <dgm:prSet presAssocID="{D7FA157B-3648-4CDB-B0FC-9863EFB083E2}" presName="node" presStyleLbl="node1" presStyleIdx="3" presStyleCnt="4">
        <dgm:presLayoutVars>
          <dgm:bulletEnabled val="1"/>
        </dgm:presLayoutVars>
      </dgm:prSet>
      <dgm:spPr/>
      <dgm:t>
        <a:bodyPr/>
        <a:lstStyle/>
        <a:p>
          <a:endParaRPr lang="en-GB"/>
        </a:p>
      </dgm:t>
    </dgm:pt>
    <dgm:pt modelId="{B34FB6B9-A3B8-4278-815A-4A364CADB6A2}" type="pres">
      <dgm:prSet presAssocID="{D7FA157B-3648-4CDB-B0FC-9863EFB083E2}" presName="dummy" presStyleCnt="0"/>
      <dgm:spPr/>
    </dgm:pt>
    <dgm:pt modelId="{C2AABF24-6753-46D7-AF07-1C518AE9AEA5}" type="pres">
      <dgm:prSet presAssocID="{E50672E6-3EAD-44D3-8AA7-C958229DA81D}" presName="sibTrans" presStyleLbl="sibTrans2D1" presStyleIdx="3" presStyleCnt="4"/>
      <dgm:spPr/>
      <dgm:t>
        <a:bodyPr/>
        <a:lstStyle/>
        <a:p>
          <a:endParaRPr lang="en-GB"/>
        </a:p>
      </dgm:t>
    </dgm:pt>
  </dgm:ptLst>
  <dgm:cxnLst>
    <dgm:cxn modelId="{3D929271-39C8-4183-B6F9-9C9200BDE889}" type="presOf" srcId="{09842FF7-8DC6-4DA3-A56B-D4DDFFE42754}" destId="{7AA39312-19A9-4450-9445-534B77203B42}" srcOrd="0" destOrd="0" presId="urn:microsoft.com/office/officeart/2005/8/layout/radial6"/>
    <dgm:cxn modelId="{67CD7F86-98EA-41C1-91D1-7C927849A31D}" srcId="{5890B6F8-B5F2-4777-93F5-1931A0B432C1}" destId="{8085EFC2-D40A-4644-8CC8-BEE331C22189}" srcOrd="1" destOrd="0" parTransId="{BAE27DB7-1396-4C19-B4FC-4C0B76EE16A1}" sibTransId="{34BAB91F-F7CB-4461-BC60-7E504602D549}"/>
    <dgm:cxn modelId="{6C377ED5-C227-423D-8E66-1C71AE9169EA}" type="presOf" srcId="{41C7D276-1319-41BC-85D9-55BB77135A37}" destId="{D28FCF34-8CD2-478B-98A8-BAAACC702C39}" srcOrd="0" destOrd="0" presId="urn:microsoft.com/office/officeart/2005/8/layout/radial6"/>
    <dgm:cxn modelId="{E1B2A3AE-6C48-4128-9A6B-76C172644A70}" srcId="{41C7D276-1319-41BC-85D9-55BB77135A37}" destId="{40D2B988-EE69-4335-9383-9A408BEB4C8C}" srcOrd="2" destOrd="0" parTransId="{B697E77E-761B-46DD-80DB-2D7BA043E800}" sibTransId="{09842FF7-8DC6-4DA3-A56B-D4DDFFE42754}"/>
    <dgm:cxn modelId="{F4710003-B786-4FCF-BE94-49FB53F3F6D0}" type="presOf" srcId="{1AD35FEB-ED26-4C17-85DA-26C65BE2B760}" destId="{AA6F6288-C20B-48C8-9727-D5767B3A260D}" srcOrd="0" destOrd="0" presId="urn:microsoft.com/office/officeart/2005/8/layout/radial6"/>
    <dgm:cxn modelId="{5825A175-C17C-44E0-8D35-FCEBB8B78B56}" srcId="{41C7D276-1319-41BC-85D9-55BB77135A37}" destId="{1AD35FEB-ED26-4C17-85DA-26C65BE2B760}" srcOrd="1" destOrd="0" parTransId="{74C136A6-9A39-48DC-9E4F-BA614DEF3419}" sibTransId="{34879CD3-B259-461B-B9BC-D7C7E328A562}"/>
    <dgm:cxn modelId="{874FF165-CBCD-499C-BF42-DA3D43E9B965}" srcId="{5890B6F8-B5F2-4777-93F5-1931A0B432C1}" destId="{41C7D276-1319-41BC-85D9-55BB77135A37}" srcOrd="0" destOrd="0" parTransId="{227E1E7A-59BF-4CC1-ABAC-0B87BC1D8E94}" sibTransId="{86C9ED3B-944A-4B79-B82A-B868D2AD10ED}"/>
    <dgm:cxn modelId="{9CCD50AF-3780-474B-B403-6F2625A34F33}" type="presOf" srcId="{84FFAA10-EB3C-4F44-BF79-753EEB870237}" destId="{B67A39AD-A59E-4344-8402-CF20A4227065}" srcOrd="0" destOrd="0" presId="urn:microsoft.com/office/officeart/2005/8/layout/radial6"/>
    <dgm:cxn modelId="{09897145-270A-4FD1-A9DD-CC66BEDA04F7}" type="presOf" srcId="{D7FA157B-3648-4CDB-B0FC-9863EFB083E2}" destId="{9BAE7F13-4407-4F75-B299-FC9D70C2A37E}" srcOrd="0" destOrd="0" presId="urn:microsoft.com/office/officeart/2005/8/layout/radial6"/>
    <dgm:cxn modelId="{F7ACCD54-104C-42B6-8867-56AF96AE3B11}" type="presOf" srcId="{40D2B988-EE69-4335-9383-9A408BEB4C8C}" destId="{78E0FA02-5825-4E6D-9631-3D98A41541A1}" srcOrd="0" destOrd="0" presId="urn:microsoft.com/office/officeart/2005/8/layout/radial6"/>
    <dgm:cxn modelId="{7C4CE5DE-41F1-41A1-BD33-3191796973FE}" type="presOf" srcId="{BE27FAFB-EDD6-49EC-9E5D-1E0A8D3195D6}" destId="{40DA8996-407D-41FD-97ED-E51B4FD3D451}" srcOrd="0" destOrd="0" presId="urn:microsoft.com/office/officeart/2005/8/layout/radial6"/>
    <dgm:cxn modelId="{3154F48B-1741-4878-AD45-AC27B4B150F0}" type="presOf" srcId="{5890B6F8-B5F2-4777-93F5-1931A0B432C1}" destId="{08204B1A-6C30-4165-AD23-D9363CEDFF35}" srcOrd="0" destOrd="0" presId="urn:microsoft.com/office/officeart/2005/8/layout/radial6"/>
    <dgm:cxn modelId="{51079AB5-DF33-4369-B923-7BCA4906A488}" srcId="{41C7D276-1319-41BC-85D9-55BB77135A37}" destId="{BE27FAFB-EDD6-49EC-9E5D-1E0A8D3195D6}" srcOrd="0" destOrd="0" parTransId="{D4BCA391-3596-474C-8C47-56DFC0E88A08}" sibTransId="{84FFAA10-EB3C-4F44-BF79-753EEB870237}"/>
    <dgm:cxn modelId="{E295EED6-E6EB-4656-9C5E-45EEDB3B8151}" type="presOf" srcId="{34879CD3-B259-461B-B9BC-D7C7E328A562}" destId="{B369354F-E56D-4B7D-8E82-E9D63C0CCC3D}" srcOrd="0" destOrd="0" presId="urn:microsoft.com/office/officeart/2005/8/layout/radial6"/>
    <dgm:cxn modelId="{F3B17C65-D59D-4123-9184-FD88A563CEC4}" srcId="{41C7D276-1319-41BC-85D9-55BB77135A37}" destId="{D7FA157B-3648-4CDB-B0FC-9863EFB083E2}" srcOrd="3" destOrd="0" parTransId="{C04FAB05-755D-4BAB-89D3-39EE378C5D8D}" sibTransId="{E50672E6-3EAD-44D3-8AA7-C958229DA81D}"/>
    <dgm:cxn modelId="{4558D060-BC2E-4A93-9C4B-EC31583BBBC3}" type="presOf" srcId="{E50672E6-3EAD-44D3-8AA7-C958229DA81D}" destId="{C2AABF24-6753-46D7-AF07-1C518AE9AEA5}" srcOrd="0" destOrd="0" presId="urn:microsoft.com/office/officeart/2005/8/layout/radial6"/>
    <dgm:cxn modelId="{531636FF-6B26-41E8-A1DF-F1AF9DC5259A}" type="presParOf" srcId="{08204B1A-6C30-4165-AD23-D9363CEDFF35}" destId="{D28FCF34-8CD2-478B-98A8-BAAACC702C39}" srcOrd="0" destOrd="0" presId="urn:microsoft.com/office/officeart/2005/8/layout/radial6"/>
    <dgm:cxn modelId="{13648132-32CC-4977-A7EA-C7C1C62D4F05}" type="presParOf" srcId="{08204B1A-6C30-4165-AD23-D9363CEDFF35}" destId="{40DA8996-407D-41FD-97ED-E51B4FD3D451}" srcOrd="1" destOrd="0" presId="urn:microsoft.com/office/officeart/2005/8/layout/radial6"/>
    <dgm:cxn modelId="{3F949342-544E-4315-9E05-87F3A22D912F}" type="presParOf" srcId="{08204B1A-6C30-4165-AD23-D9363CEDFF35}" destId="{403B4F6A-B645-4F5D-9A55-91E671C2DDE9}" srcOrd="2" destOrd="0" presId="urn:microsoft.com/office/officeart/2005/8/layout/radial6"/>
    <dgm:cxn modelId="{FEC1BB2A-32A1-48AB-90DA-EDA4BF00CB34}" type="presParOf" srcId="{08204B1A-6C30-4165-AD23-D9363CEDFF35}" destId="{B67A39AD-A59E-4344-8402-CF20A4227065}" srcOrd="3" destOrd="0" presId="urn:microsoft.com/office/officeart/2005/8/layout/radial6"/>
    <dgm:cxn modelId="{27614E9D-C116-49C1-9021-82081AD9C0F0}" type="presParOf" srcId="{08204B1A-6C30-4165-AD23-D9363CEDFF35}" destId="{AA6F6288-C20B-48C8-9727-D5767B3A260D}" srcOrd="4" destOrd="0" presId="urn:microsoft.com/office/officeart/2005/8/layout/radial6"/>
    <dgm:cxn modelId="{7DB214EF-86FC-4351-9652-3919F07C282B}" type="presParOf" srcId="{08204B1A-6C30-4165-AD23-D9363CEDFF35}" destId="{68629924-326D-40C6-BFD8-1279DCFFDC88}" srcOrd="5" destOrd="0" presId="urn:microsoft.com/office/officeart/2005/8/layout/radial6"/>
    <dgm:cxn modelId="{D6BF65ED-ED0F-4429-9C6D-B444E5F650C4}" type="presParOf" srcId="{08204B1A-6C30-4165-AD23-D9363CEDFF35}" destId="{B369354F-E56D-4B7D-8E82-E9D63C0CCC3D}" srcOrd="6" destOrd="0" presId="urn:microsoft.com/office/officeart/2005/8/layout/radial6"/>
    <dgm:cxn modelId="{343E7DC6-4586-47EE-A253-0D82CE8C303A}" type="presParOf" srcId="{08204B1A-6C30-4165-AD23-D9363CEDFF35}" destId="{78E0FA02-5825-4E6D-9631-3D98A41541A1}" srcOrd="7" destOrd="0" presId="urn:microsoft.com/office/officeart/2005/8/layout/radial6"/>
    <dgm:cxn modelId="{70ECC027-B39A-4EFA-A9F3-DC10A75DA8AC}" type="presParOf" srcId="{08204B1A-6C30-4165-AD23-D9363CEDFF35}" destId="{4FA37842-5649-442C-9132-32BC51512057}" srcOrd="8" destOrd="0" presId="urn:microsoft.com/office/officeart/2005/8/layout/radial6"/>
    <dgm:cxn modelId="{74956383-AAEF-41B6-9FD3-F93CC487FF3B}" type="presParOf" srcId="{08204B1A-6C30-4165-AD23-D9363CEDFF35}" destId="{7AA39312-19A9-4450-9445-534B77203B42}" srcOrd="9" destOrd="0" presId="urn:microsoft.com/office/officeart/2005/8/layout/radial6"/>
    <dgm:cxn modelId="{C8A4E13C-5E64-46C5-A979-3C23718B39DF}" type="presParOf" srcId="{08204B1A-6C30-4165-AD23-D9363CEDFF35}" destId="{9BAE7F13-4407-4F75-B299-FC9D70C2A37E}" srcOrd="10" destOrd="0" presId="urn:microsoft.com/office/officeart/2005/8/layout/radial6"/>
    <dgm:cxn modelId="{4192E8EF-E223-4744-882D-FC72691BDEB2}" type="presParOf" srcId="{08204B1A-6C30-4165-AD23-D9363CEDFF35}" destId="{B34FB6B9-A3B8-4278-815A-4A364CADB6A2}" srcOrd="11" destOrd="0" presId="urn:microsoft.com/office/officeart/2005/8/layout/radial6"/>
    <dgm:cxn modelId="{A64A8661-069A-4B14-AEE5-C2F9EC16E73E}" type="presParOf" srcId="{08204B1A-6C30-4165-AD23-D9363CEDFF35}" destId="{C2AABF24-6753-46D7-AF07-1C518AE9AEA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A14964-1A82-4352-B9D5-403BC858D751}" type="doc">
      <dgm:prSet loTypeId="urn:microsoft.com/office/officeart/2005/8/layout/cycle8" loCatId="cycle" qsTypeId="urn:microsoft.com/office/officeart/2005/8/quickstyle/simple1" qsCatId="simple" csTypeId="urn:microsoft.com/office/officeart/2005/8/colors/accent1_2" csCatId="accent1" phldr="1"/>
      <dgm:spPr/>
    </dgm:pt>
    <dgm:pt modelId="{CECDC684-CD35-4118-89E6-9D9762C87D5A}">
      <dgm:prSet phldrT="[Text]"/>
      <dgm:spPr>
        <a:solidFill>
          <a:schemeClr val="accent6">
            <a:lumMod val="75000"/>
          </a:schemeClr>
        </a:solidFill>
      </dgm:spPr>
      <dgm:t>
        <a:bodyPr/>
        <a:lstStyle/>
        <a:p>
          <a:r>
            <a:rPr lang="en-US" dirty="0"/>
            <a:t>Growth and jobs</a:t>
          </a:r>
        </a:p>
      </dgm:t>
    </dgm:pt>
    <dgm:pt modelId="{9827EB76-C40F-4E6A-9DF6-8391D45FFD45}" type="parTrans" cxnId="{D49A3CDC-A6E7-4751-8E6C-8317946AE894}">
      <dgm:prSet/>
      <dgm:spPr/>
      <dgm:t>
        <a:bodyPr/>
        <a:lstStyle/>
        <a:p>
          <a:endParaRPr lang="en-US"/>
        </a:p>
      </dgm:t>
    </dgm:pt>
    <dgm:pt modelId="{284DACFF-1714-4646-85C6-71ABBBE2F8E5}" type="sibTrans" cxnId="{D49A3CDC-A6E7-4751-8E6C-8317946AE894}">
      <dgm:prSet/>
      <dgm:spPr/>
      <dgm:t>
        <a:bodyPr/>
        <a:lstStyle/>
        <a:p>
          <a:endParaRPr lang="en-US"/>
        </a:p>
      </dgm:t>
    </dgm:pt>
    <dgm:pt modelId="{795A307C-5FBC-4C33-86A7-3491A9E5B559}">
      <dgm:prSet phldrT="[Text]"/>
      <dgm:spPr/>
      <dgm:t>
        <a:bodyPr/>
        <a:lstStyle/>
        <a:p>
          <a:r>
            <a:rPr lang="en-US" dirty="0"/>
            <a:t>Territorial development</a:t>
          </a:r>
        </a:p>
      </dgm:t>
    </dgm:pt>
    <dgm:pt modelId="{2E7A374B-5A86-4F14-A7DE-60BF23917B45}" type="parTrans" cxnId="{84B99AA6-DC4F-4B10-A981-7DE8D12B2085}">
      <dgm:prSet/>
      <dgm:spPr/>
      <dgm:t>
        <a:bodyPr/>
        <a:lstStyle/>
        <a:p>
          <a:endParaRPr lang="en-US"/>
        </a:p>
      </dgm:t>
    </dgm:pt>
    <dgm:pt modelId="{D420DD2D-0949-4B70-8FC7-55D49C8593EE}" type="sibTrans" cxnId="{84B99AA6-DC4F-4B10-A981-7DE8D12B2085}">
      <dgm:prSet/>
      <dgm:spPr/>
      <dgm:t>
        <a:bodyPr/>
        <a:lstStyle/>
        <a:p>
          <a:endParaRPr lang="en-US"/>
        </a:p>
      </dgm:t>
    </dgm:pt>
    <dgm:pt modelId="{94ACE6F2-AFC2-473F-98D5-64433DFCB685}">
      <dgm:prSet phldrT="[Text]"/>
      <dgm:spPr>
        <a:solidFill>
          <a:schemeClr val="accent4">
            <a:lumMod val="75000"/>
          </a:schemeClr>
        </a:solidFill>
      </dgm:spPr>
      <dgm:t>
        <a:bodyPr/>
        <a:lstStyle/>
        <a:p>
          <a:r>
            <a:rPr lang="en-US" dirty="0"/>
            <a:t>Societal challenge </a:t>
          </a:r>
        </a:p>
      </dgm:t>
    </dgm:pt>
    <dgm:pt modelId="{72EC4D81-3FEA-4D2A-950D-19EA35E7769F}" type="parTrans" cxnId="{B20CEC99-3163-416F-8575-1D322D1BBBB1}">
      <dgm:prSet/>
      <dgm:spPr/>
      <dgm:t>
        <a:bodyPr/>
        <a:lstStyle/>
        <a:p>
          <a:endParaRPr lang="en-US"/>
        </a:p>
      </dgm:t>
    </dgm:pt>
    <dgm:pt modelId="{6591DAFA-196F-41C8-A4E4-ED923FC2FFB9}" type="sibTrans" cxnId="{B20CEC99-3163-416F-8575-1D322D1BBBB1}">
      <dgm:prSet/>
      <dgm:spPr/>
      <dgm:t>
        <a:bodyPr/>
        <a:lstStyle/>
        <a:p>
          <a:endParaRPr lang="en-US"/>
        </a:p>
      </dgm:t>
    </dgm:pt>
    <dgm:pt modelId="{07685D81-738B-452B-8DEB-86DD1D10BDAA}" type="pres">
      <dgm:prSet presAssocID="{AFA14964-1A82-4352-B9D5-403BC858D751}" presName="compositeShape" presStyleCnt="0">
        <dgm:presLayoutVars>
          <dgm:chMax val="7"/>
          <dgm:dir/>
          <dgm:resizeHandles val="exact"/>
        </dgm:presLayoutVars>
      </dgm:prSet>
      <dgm:spPr/>
    </dgm:pt>
    <dgm:pt modelId="{116818F0-1C52-4BCB-A8CA-5CCCAB868479}" type="pres">
      <dgm:prSet presAssocID="{AFA14964-1A82-4352-B9D5-403BC858D751}" presName="wedge1" presStyleLbl="node1" presStyleIdx="0" presStyleCnt="3"/>
      <dgm:spPr/>
      <dgm:t>
        <a:bodyPr/>
        <a:lstStyle/>
        <a:p>
          <a:endParaRPr lang="en-GB"/>
        </a:p>
      </dgm:t>
    </dgm:pt>
    <dgm:pt modelId="{4099AF4C-E4D2-41EE-A41F-C262C8DC3966}" type="pres">
      <dgm:prSet presAssocID="{AFA14964-1A82-4352-B9D5-403BC858D751}" presName="dummy1a" presStyleCnt="0"/>
      <dgm:spPr/>
    </dgm:pt>
    <dgm:pt modelId="{BF18FD99-D89B-4C27-B1D7-F8080AEA55F9}" type="pres">
      <dgm:prSet presAssocID="{AFA14964-1A82-4352-B9D5-403BC858D751}" presName="dummy1b" presStyleCnt="0"/>
      <dgm:spPr/>
    </dgm:pt>
    <dgm:pt modelId="{6AC607B2-DACA-4571-8A9C-B4499F1BAD33}" type="pres">
      <dgm:prSet presAssocID="{AFA14964-1A82-4352-B9D5-403BC858D751}" presName="wedge1Tx" presStyleLbl="node1" presStyleIdx="0" presStyleCnt="3">
        <dgm:presLayoutVars>
          <dgm:chMax val="0"/>
          <dgm:chPref val="0"/>
          <dgm:bulletEnabled val="1"/>
        </dgm:presLayoutVars>
      </dgm:prSet>
      <dgm:spPr/>
      <dgm:t>
        <a:bodyPr/>
        <a:lstStyle/>
        <a:p>
          <a:endParaRPr lang="en-GB"/>
        </a:p>
      </dgm:t>
    </dgm:pt>
    <dgm:pt modelId="{3577E1CD-7237-4C71-BF5A-CD4272AE586C}" type="pres">
      <dgm:prSet presAssocID="{AFA14964-1A82-4352-B9D5-403BC858D751}" presName="wedge2" presStyleLbl="node1" presStyleIdx="1" presStyleCnt="3"/>
      <dgm:spPr/>
      <dgm:t>
        <a:bodyPr/>
        <a:lstStyle/>
        <a:p>
          <a:endParaRPr lang="en-GB"/>
        </a:p>
      </dgm:t>
    </dgm:pt>
    <dgm:pt modelId="{49E55198-1D8F-42FC-A916-39F75178DC60}" type="pres">
      <dgm:prSet presAssocID="{AFA14964-1A82-4352-B9D5-403BC858D751}" presName="dummy2a" presStyleCnt="0"/>
      <dgm:spPr/>
    </dgm:pt>
    <dgm:pt modelId="{1599C68A-49AD-4F76-ADAD-4337AC782BF4}" type="pres">
      <dgm:prSet presAssocID="{AFA14964-1A82-4352-B9D5-403BC858D751}" presName="dummy2b" presStyleCnt="0"/>
      <dgm:spPr/>
    </dgm:pt>
    <dgm:pt modelId="{9D7A6620-7536-4619-B41B-6B08C7EA98A8}" type="pres">
      <dgm:prSet presAssocID="{AFA14964-1A82-4352-B9D5-403BC858D751}" presName="wedge2Tx" presStyleLbl="node1" presStyleIdx="1" presStyleCnt="3">
        <dgm:presLayoutVars>
          <dgm:chMax val="0"/>
          <dgm:chPref val="0"/>
          <dgm:bulletEnabled val="1"/>
        </dgm:presLayoutVars>
      </dgm:prSet>
      <dgm:spPr/>
      <dgm:t>
        <a:bodyPr/>
        <a:lstStyle/>
        <a:p>
          <a:endParaRPr lang="en-GB"/>
        </a:p>
      </dgm:t>
    </dgm:pt>
    <dgm:pt modelId="{31F3D4DD-65A5-4BAD-A7DE-B46EDCB53015}" type="pres">
      <dgm:prSet presAssocID="{AFA14964-1A82-4352-B9D5-403BC858D751}" presName="wedge3" presStyleLbl="node1" presStyleIdx="2" presStyleCnt="3"/>
      <dgm:spPr/>
      <dgm:t>
        <a:bodyPr/>
        <a:lstStyle/>
        <a:p>
          <a:endParaRPr lang="en-GB"/>
        </a:p>
      </dgm:t>
    </dgm:pt>
    <dgm:pt modelId="{FC991EFC-294E-4D75-BED1-C1FD805EB5BD}" type="pres">
      <dgm:prSet presAssocID="{AFA14964-1A82-4352-B9D5-403BC858D751}" presName="dummy3a" presStyleCnt="0"/>
      <dgm:spPr/>
    </dgm:pt>
    <dgm:pt modelId="{0CF561D2-5A4F-46D9-95EC-4D6122A87A4E}" type="pres">
      <dgm:prSet presAssocID="{AFA14964-1A82-4352-B9D5-403BC858D751}" presName="dummy3b" presStyleCnt="0"/>
      <dgm:spPr/>
    </dgm:pt>
    <dgm:pt modelId="{7995AFB9-69EF-433B-933E-5B61B0A581A4}" type="pres">
      <dgm:prSet presAssocID="{AFA14964-1A82-4352-B9D5-403BC858D751}" presName="wedge3Tx" presStyleLbl="node1" presStyleIdx="2" presStyleCnt="3">
        <dgm:presLayoutVars>
          <dgm:chMax val="0"/>
          <dgm:chPref val="0"/>
          <dgm:bulletEnabled val="1"/>
        </dgm:presLayoutVars>
      </dgm:prSet>
      <dgm:spPr/>
      <dgm:t>
        <a:bodyPr/>
        <a:lstStyle/>
        <a:p>
          <a:endParaRPr lang="en-GB"/>
        </a:p>
      </dgm:t>
    </dgm:pt>
    <dgm:pt modelId="{84BB9446-FDC6-4E97-8DF2-2374D74878F6}" type="pres">
      <dgm:prSet presAssocID="{284DACFF-1714-4646-85C6-71ABBBE2F8E5}" presName="arrowWedge1" presStyleLbl="fgSibTrans2D1" presStyleIdx="0" presStyleCnt="3"/>
      <dgm:spPr/>
    </dgm:pt>
    <dgm:pt modelId="{E00787A0-785E-444B-A976-1CF1BF6729AD}" type="pres">
      <dgm:prSet presAssocID="{D420DD2D-0949-4B70-8FC7-55D49C8593EE}" presName="arrowWedge2" presStyleLbl="fgSibTrans2D1" presStyleIdx="1" presStyleCnt="3"/>
      <dgm:spPr/>
    </dgm:pt>
    <dgm:pt modelId="{A586F855-7D96-4AC3-BDCB-BBC130F3412B}" type="pres">
      <dgm:prSet presAssocID="{6591DAFA-196F-41C8-A4E4-ED923FC2FFB9}" presName="arrowWedge3" presStyleLbl="fgSibTrans2D1" presStyleIdx="2" presStyleCnt="3"/>
      <dgm:spPr/>
    </dgm:pt>
  </dgm:ptLst>
  <dgm:cxnLst>
    <dgm:cxn modelId="{40055EA9-E054-4C8E-9E92-701BC02A2988}" type="presOf" srcId="{AFA14964-1A82-4352-B9D5-403BC858D751}" destId="{07685D81-738B-452B-8DEB-86DD1D10BDAA}" srcOrd="0" destOrd="0" presId="urn:microsoft.com/office/officeart/2005/8/layout/cycle8"/>
    <dgm:cxn modelId="{D49A3CDC-A6E7-4751-8E6C-8317946AE894}" srcId="{AFA14964-1A82-4352-B9D5-403BC858D751}" destId="{CECDC684-CD35-4118-89E6-9D9762C87D5A}" srcOrd="0" destOrd="0" parTransId="{9827EB76-C40F-4E6A-9DF6-8391D45FFD45}" sibTransId="{284DACFF-1714-4646-85C6-71ABBBE2F8E5}"/>
    <dgm:cxn modelId="{84B99AA6-DC4F-4B10-A981-7DE8D12B2085}" srcId="{AFA14964-1A82-4352-B9D5-403BC858D751}" destId="{795A307C-5FBC-4C33-86A7-3491A9E5B559}" srcOrd="1" destOrd="0" parTransId="{2E7A374B-5A86-4F14-A7DE-60BF23917B45}" sibTransId="{D420DD2D-0949-4B70-8FC7-55D49C8593EE}"/>
    <dgm:cxn modelId="{252EC331-6C2F-49D4-8D48-A29EA8014389}" type="presOf" srcId="{CECDC684-CD35-4118-89E6-9D9762C87D5A}" destId="{6AC607B2-DACA-4571-8A9C-B4499F1BAD33}" srcOrd="1" destOrd="0" presId="urn:microsoft.com/office/officeart/2005/8/layout/cycle8"/>
    <dgm:cxn modelId="{873C1805-3873-40DC-9B74-9701F8B9C922}" type="presOf" srcId="{94ACE6F2-AFC2-473F-98D5-64433DFCB685}" destId="{31F3D4DD-65A5-4BAD-A7DE-B46EDCB53015}" srcOrd="0" destOrd="0" presId="urn:microsoft.com/office/officeart/2005/8/layout/cycle8"/>
    <dgm:cxn modelId="{3191FAF9-A3F8-4519-BD82-D2B40D96E9C7}" type="presOf" srcId="{795A307C-5FBC-4C33-86A7-3491A9E5B559}" destId="{9D7A6620-7536-4619-B41B-6B08C7EA98A8}" srcOrd="1" destOrd="0" presId="urn:microsoft.com/office/officeart/2005/8/layout/cycle8"/>
    <dgm:cxn modelId="{B20CEC99-3163-416F-8575-1D322D1BBBB1}" srcId="{AFA14964-1A82-4352-B9D5-403BC858D751}" destId="{94ACE6F2-AFC2-473F-98D5-64433DFCB685}" srcOrd="2" destOrd="0" parTransId="{72EC4D81-3FEA-4D2A-950D-19EA35E7769F}" sibTransId="{6591DAFA-196F-41C8-A4E4-ED923FC2FFB9}"/>
    <dgm:cxn modelId="{967DBEA0-0D40-4D55-8A1F-12ACC5BC6567}" type="presOf" srcId="{CECDC684-CD35-4118-89E6-9D9762C87D5A}" destId="{116818F0-1C52-4BCB-A8CA-5CCCAB868479}" srcOrd="0" destOrd="0" presId="urn:microsoft.com/office/officeart/2005/8/layout/cycle8"/>
    <dgm:cxn modelId="{C997542A-535E-4BE0-B7D7-F6E9C7EC6591}" type="presOf" srcId="{94ACE6F2-AFC2-473F-98D5-64433DFCB685}" destId="{7995AFB9-69EF-433B-933E-5B61B0A581A4}" srcOrd="1" destOrd="0" presId="urn:microsoft.com/office/officeart/2005/8/layout/cycle8"/>
    <dgm:cxn modelId="{89185C8E-CEF5-47A6-94FF-48C62BF93224}" type="presOf" srcId="{795A307C-5FBC-4C33-86A7-3491A9E5B559}" destId="{3577E1CD-7237-4C71-BF5A-CD4272AE586C}" srcOrd="0" destOrd="0" presId="urn:microsoft.com/office/officeart/2005/8/layout/cycle8"/>
    <dgm:cxn modelId="{15EFCA2E-B214-4D11-8AB9-98E30C22EFD2}" type="presParOf" srcId="{07685D81-738B-452B-8DEB-86DD1D10BDAA}" destId="{116818F0-1C52-4BCB-A8CA-5CCCAB868479}" srcOrd="0" destOrd="0" presId="urn:microsoft.com/office/officeart/2005/8/layout/cycle8"/>
    <dgm:cxn modelId="{5CF8069E-8644-4604-8EAD-DF8D46D0B624}" type="presParOf" srcId="{07685D81-738B-452B-8DEB-86DD1D10BDAA}" destId="{4099AF4C-E4D2-41EE-A41F-C262C8DC3966}" srcOrd="1" destOrd="0" presId="urn:microsoft.com/office/officeart/2005/8/layout/cycle8"/>
    <dgm:cxn modelId="{9BB6392F-3DF1-4286-944A-F2A33CFA5CAB}" type="presParOf" srcId="{07685D81-738B-452B-8DEB-86DD1D10BDAA}" destId="{BF18FD99-D89B-4C27-B1D7-F8080AEA55F9}" srcOrd="2" destOrd="0" presId="urn:microsoft.com/office/officeart/2005/8/layout/cycle8"/>
    <dgm:cxn modelId="{489791ED-754B-4E58-A8CB-C4219767649C}" type="presParOf" srcId="{07685D81-738B-452B-8DEB-86DD1D10BDAA}" destId="{6AC607B2-DACA-4571-8A9C-B4499F1BAD33}" srcOrd="3" destOrd="0" presId="urn:microsoft.com/office/officeart/2005/8/layout/cycle8"/>
    <dgm:cxn modelId="{2B52CE79-C233-49AC-A0B5-3F72705C7C0B}" type="presParOf" srcId="{07685D81-738B-452B-8DEB-86DD1D10BDAA}" destId="{3577E1CD-7237-4C71-BF5A-CD4272AE586C}" srcOrd="4" destOrd="0" presId="urn:microsoft.com/office/officeart/2005/8/layout/cycle8"/>
    <dgm:cxn modelId="{2E5EDF4D-78C5-4EF3-A37D-B2BE7E623B67}" type="presParOf" srcId="{07685D81-738B-452B-8DEB-86DD1D10BDAA}" destId="{49E55198-1D8F-42FC-A916-39F75178DC60}" srcOrd="5" destOrd="0" presId="urn:microsoft.com/office/officeart/2005/8/layout/cycle8"/>
    <dgm:cxn modelId="{4FB1B689-F67A-4A5C-94DB-491803A9BE50}" type="presParOf" srcId="{07685D81-738B-452B-8DEB-86DD1D10BDAA}" destId="{1599C68A-49AD-4F76-ADAD-4337AC782BF4}" srcOrd="6" destOrd="0" presId="urn:microsoft.com/office/officeart/2005/8/layout/cycle8"/>
    <dgm:cxn modelId="{B05EF38C-9308-4539-9599-36315455D193}" type="presParOf" srcId="{07685D81-738B-452B-8DEB-86DD1D10BDAA}" destId="{9D7A6620-7536-4619-B41B-6B08C7EA98A8}" srcOrd="7" destOrd="0" presId="urn:microsoft.com/office/officeart/2005/8/layout/cycle8"/>
    <dgm:cxn modelId="{58C8467E-FADF-44D3-9D13-10D6C2EDCE93}" type="presParOf" srcId="{07685D81-738B-452B-8DEB-86DD1D10BDAA}" destId="{31F3D4DD-65A5-4BAD-A7DE-B46EDCB53015}" srcOrd="8" destOrd="0" presId="urn:microsoft.com/office/officeart/2005/8/layout/cycle8"/>
    <dgm:cxn modelId="{D5DF508A-4976-4DC2-ACE8-E66E61F162E9}" type="presParOf" srcId="{07685D81-738B-452B-8DEB-86DD1D10BDAA}" destId="{FC991EFC-294E-4D75-BED1-C1FD805EB5BD}" srcOrd="9" destOrd="0" presId="urn:microsoft.com/office/officeart/2005/8/layout/cycle8"/>
    <dgm:cxn modelId="{F4C6882F-4E06-4F7F-A833-F4AABD45D136}" type="presParOf" srcId="{07685D81-738B-452B-8DEB-86DD1D10BDAA}" destId="{0CF561D2-5A4F-46D9-95EC-4D6122A87A4E}" srcOrd="10" destOrd="0" presId="urn:microsoft.com/office/officeart/2005/8/layout/cycle8"/>
    <dgm:cxn modelId="{B54CE5FB-AE98-489A-8A1F-21BEC60B1CD9}" type="presParOf" srcId="{07685D81-738B-452B-8DEB-86DD1D10BDAA}" destId="{7995AFB9-69EF-433B-933E-5B61B0A581A4}" srcOrd="11" destOrd="0" presId="urn:microsoft.com/office/officeart/2005/8/layout/cycle8"/>
    <dgm:cxn modelId="{DF346EB5-E340-4F4E-90D3-B11154811FE7}" type="presParOf" srcId="{07685D81-738B-452B-8DEB-86DD1D10BDAA}" destId="{84BB9446-FDC6-4E97-8DF2-2374D74878F6}" srcOrd="12" destOrd="0" presId="urn:microsoft.com/office/officeart/2005/8/layout/cycle8"/>
    <dgm:cxn modelId="{26E9EB9A-E57A-4401-845E-AB84E0DDF203}" type="presParOf" srcId="{07685D81-738B-452B-8DEB-86DD1D10BDAA}" destId="{E00787A0-785E-444B-A976-1CF1BF6729AD}" srcOrd="13" destOrd="0" presId="urn:microsoft.com/office/officeart/2005/8/layout/cycle8"/>
    <dgm:cxn modelId="{7E4F2F37-52C4-470F-B3C1-1FDB794A2E7E}" type="presParOf" srcId="{07685D81-738B-452B-8DEB-86DD1D10BDAA}" destId="{A586F855-7D96-4AC3-BDCB-BBC130F3412B}"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A14964-1A82-4352-B9D5-403BC858D751}" type="doc">
      <dgm:prSet loTypeId="urn:microsoft.com/office/officeart/2005/8/layout/cycle8" loCatId="cycle" qsTypeId="urn:microsoft.com/office/officeart/2005/8/quickstyle/simple1" qsCatId="simple" csTypeId="urn:microsoft.com/office/officeart/2005/8/colors/accent1_2" csCatId="accent1" phldr="1"/>
      <dgm:spPr/>
    </dgm:pt>
    <dgm:pt modelId="{CECDC684-CD35-4118-89E6-9D9762C87D5A}">
      <dgm:prSet phldrT="[Text]"/>
      <dgm:spPr>
        <a:solidFill>
          <a:schemeClr val="accent6">
            <a:lumMod val="75000"/>
          </a:schemeClr>
        </a:solidFill>
      </dgm:spPr>
      <dgm:t>
        <a:bodyPr/>
        <a:lstStyle/>
        <a:p>
          <a:r>
            <a:rPr lang="en-US" dirty="0"/>
            <a:t>Growth and jobs</a:t>
          </a:r>
        </a:p>
      </dgm:t>
    </dgm:pt>
    <dgm:pt modelId="{9827EB76-C40F-4E6A-9DF6-8391D45FFD45}" type="parTrans" cxnId="{D49A3CDC-A6E7-4751-8E6C-8317946AE894}">
      <dgm:prSet/>
      <dgm:spPr/>
      <dgm:t>
        <a:bodyPr/>
        <a:lstStyle/>
        <a:p>
          <a:endParaRPr lang="en-US"/>
        </a:p>
      </dgm:t>
    </dgm:pt>
    <dgm:pt modelId="{284DACFF-1714-4646-85C6-71ABBBE2F8E5}" type="sibTrans" cxnId="{D49A3CDC-A6E7-4751-8E6C-8317946AE894}">
      <dgm:prSet/>
      <dgm:spPr/>
      <dgm:t>
        <a:bodyPr/>
        <a:lstStyle/>
        <a:p>
          <a:endParaRPr lang="en-US"/>
        </a:p>
      </dgm:t>
    </dgm:pt>
    <dgm:pt modelId="{795A307C-5FBC-4C33-86A7-3491A9E5B559}">
      <dgm:prSet phldrT="[Text]"/>
      <dgm:spPr/>
      <dgm:t>
        <a:bodyPr/>
        <a:lstStyle/>
        <a:p>
          <a:r>
            <a:rPr lang="en-US" dirty="0"/>
            <a:t>Territorial development</a:t>
          </a:r>
        </a:p>
      </dgm:t>
    </dgm:pt>
    <dgm:pt modelId="{2E7A374B-5A86-4F14-A7DE-60BF23917B45}" type="parTrans" cxnId="{84B99AA6-DC4F-4B10-A981-7DE8D12B2085}">
      <dgm:prSet/>
      <dgm:spPr/>
      <dgm:t>
        <a:bodyPr/>
        <a:lstStyle/>
        <a:p>
          <a:endParaRPr lang="en-US"/>
        </a:p>
      </dgm:t>
    </dgm:pt>
    <dgm:pt modelId="{D420DD2D-0949-4B70-8FC7-55D49C8593EE}" type="sibTrans" cxnId="{84B99AA6-DC4F-4B10-A981-7DE8D12B2085}">
      <dgm:prSet/>
      <dgm:spPr/>
      <dgm:t>
        <a:bodyPr/>
        <a:lstStyle/>
        <a:p>
          <a:endParaRPr lang="en-US"/>
        </a:p>
      </dgm:t>
    </dgm:pt>
    <dgm:pt modelId="{94ACE6F2-AFC2-473F-98D5-64433DFCB685}">
      <dgm:prSet phldrT="[Text]"/>
      <dgm:spPr>
        <a:solidFill>
          <a:schemeClr val="accent4">
            <a:lumMod val="75000"/>
          </a:schemeClr>
        </a:solidFill>
      </dgm:spPr>
      <dgm:t>
        <a:bodyPr/>
        <a:lstStyle/>
        <a:p>
          <a:r>
            <a:rPr lang="en-US" dirty="0"/>
            <a:t>Societal challenge </a:t>
          </a:r>
        </a:p>
      </dgm:t>
    </dgm:pt>
    <dgm:pt modelId="{72EC4D81-3FEA-4D2A-950D-19EA35E7769F}" type="parTrans" cxnId="{B20CEC99-3163-416F-8575-1D322D1BBBB1}">
      <dgm:prSet/>
      <dgm:spPr/>
      <dgm:t>
        <a:bodyPr/>
        <a:lstStyle/>
        <a:p>
          <a:endParaRPr lang="en-US"/>
        </a:p>
      </dgm:t>
    </dgm:pt>
    <dgm:pt modelId="{6591DAFA-196F-41C8-A4E4-ED923FC2FFB9}" type="sibTrans" cxnId="{B20CEC99-3163-416F-8575-1D322D1BBBB1}">
      <dgm:prSet/>
      <dgm:spPr/>
      <dgm:t>
        <a:bodyPr/>
        <a:lstStyle/>
        <a:p>
          <a:endParaRPr lang="en-US"/>
        </a:p>
      </dgm:t>
    </dgm:pt>
    <dgm:pt modelId="{07685D81-738B-452B-8DEB-86DD1D10BDAA}" type="pres">
      <dgm:prSet presAssocID="{AFA14964-1A82-4352-B9D5-403BC858D751}" presName="compositeShape" presStyleCnt="0">
        <dgm:presLayoutVars>
          <dgm:chMax val="7"/>
          <dgm:dir/>
          <dgm:resizeHandles val="exact"/>
        </dgm:presLayoutVars>
      </dgm:prSet>
      <dgm:spPr/>
    </dgm:pt>
    <dgm:pt modelId="{116818F0-1C52-4BCB-A8CA-5CCCAB868479}" type="pres">
      <dgm:prSet presAssocID="{AFA14964-1A82-4352-B9D5-403BC858D751}" presName="wedge1" presStyleLbl="node1" presStyleIdx="0" presStyleCnt="3"/>
      <dgm:spPr/>
      <dgm:t>
        <a:bodyPr/>
        <a:lstStyle/>
        <a:p>
          <a:endParaRPr lang="en-GB"/>
        </a:p>
      </dgm:t>
    </dgm:pt>
    <dgm:pt modelId="{4099AF4C-E4D2-41EE-A41F-C262C8DC3966}" type="pres">
      <dgm:prSet presAssocID="{AFA14964-1A82-4352-B9D5-403BC858D751}" presName="dummy1a" presStyleCnt="0"/>
      <dgm:spPr/>
    </dgm:pt>
    <dgm:pt modelId="{BF18FD99-D89B-4C27-B1D7-F8080AEA55F9}" type="pres">
      <dgm:prSet presAssocID="{AFA14964-1A82-4352-B9D5-403BC858D751}" presName="dummy1b" presStyleCnt="0"/>
      <dgm:spPr/>
    </dgm:pt>
    <dgm:pt modelId="{6AC607B2-DACA-4571-8A9C-B4499F1BAD33}" type="pres">
      <dgm:prSet presAssocID="{AFA14964-1A82-4352-B9D5-403BC858D751}" presName="wedge1Tx" presStyleLbl="node1" presStyleIdx="0" presStyleCnt="3">
        <dgm:presLayoutVars>
          <dgm:chMax val="0"/>
          <dgm:chPref val="0"/>
          <dgm:bulletEnabled val="1"/>
        </dgm:presLayoutVars>
      </dgm:prSet>
      <dgm:spPr/>
      <dgm:t>
        <a:bodyPr/>
        <a:lstStyle/>
        <a:p>
          <a:endParaRPr lang="en-GB"/>
        </a:p>
      </dgm:t>
    </dgm:pt>
    <dgm:pt modelId="{3577E1CD-7237-4C71-BF5A-CD4272AE586C}" type="pres">
      <dgm:prSet presAssocID="{AFA14964-1A82-4352-B9D5-403BC858D751}" presName="wedge2" presStyleLbl="node1" presStyleIdx="1" presStyleCnt="3"/>
      <dgm:spPr/>
      <dgm:t>
        <a:bodyPr/>
        <a:lstStyle/>
        <a:p>
          <a:endParaRPr lang="en-GB"/>
        </a:p>
      </dgm:t>
    </dgm:pt>
    <dgm:pt modelId="{49E55198-1D8F-42FC-A916-39F75178DC60}" type="pres">
      <dgm:prSet presAssocID="{AFA14964-1A82-4352-B9D5-403BC858D751}" presName="dummy2a" presStyleCnt="0"/>
      <dgm:spPr/>
    </dgm:pt>
    <dgm:pt modelId="{1599C68A-49AD-4F76-ADAD-4337AC782BF4}" type="pres">
      <dgm:prSet presAssocID="{AFA14964-1A82-4352-B9D5-403BC858D751}" presName="dummy2b" presStyleCnt="0"/>
      <dgm:spPr/>
    </dgm:pt>
    <dgm:pt modelId="{9D7A6620-7536-4619-B41B-6B08C7EA98A8}" type="pres">
      <dgm:prSet presAssocID="{AFA14964-1A82-4352-B9D5-403BC858D751}" presName="wedge2Tx" presStyleLbl="node1" presStyleIdx="1" presStyleCnt="3">
        <dgm:presLayoutVars>
          <dgm:chMax val="0"/>
          <dgm:chPref val="0"/>
          <dgm:bulletEnabled val="1"/>
        </dgm:presLayoutVars>
      </dgm:prSet>
      <dgm:spPr/>
      <dgm:t>
        <a:bodyPr/>
        <a:lstStyle/>
        <a:p>
          <a:endParaRPr lang="en-GB"/>
        </a:p>
      </dgm:t>
    </dgm:pt>
    <dgm:pt modelId="{31F3D4DD-65A5-4BAD-A7DE-B46EDCB53015}" type="pres">
      <dgm:prSet presAssocID="{AFA14964-1A82-4352-B9D5-403BC858D751}" presName="wedge3" presStyleLbl="node1" presStyleIdx="2" presStyleCnt="3"/>
      <dgm:spPr/>
      <dgm:t>
        <a:bodyPr/>
        <a:lstStyle/>
        <a:p>
          <a:endParaRPr lang="en-GB"/>
        </a:p>
      </dgm:t>
    </dgm:pt>
    <dgm:pt modelId="{FC991EFC-294E-4D75-BED1-C1FD805EB5BD}" type="pres">
      <dgm:prSet presAssocID="{AFA14964-1A82-4352-B9D5-403BC858D751}" presName="dummy3a" presStyleCnt="0"/>
      <dgm:spPr/>
    </dgm:pt>
    <dgm:pt modelId="{0CF561D2-5A4F-46D9-95EC-4D6122A87A4E}" type="pres">
      <dgm:prSet presAssocID="{AFA14964-1A82-4352-B9D5-403BC858D751}" presName="dummy3b" presStyleCnt="0"/>
      <dgm:spPr/>
    </dgm:pt>
    <dgm:pt modelId="{7995AFB9-69EF-433B-933E-5B61B0A581A4}" type="pres">
      <dgm:prSet presAssocID="{AFA14964-1A82-4352-B9D5-403BC858D751}" presName="wedge3Tx" presStyleLbl="node1" presStyleIdx="2" presStyleCnt="3">
        <dgm:presLayoutVars>
          <dgm:chMax val="0"/>
          <dgm:chPref val="0"/>
          <dgm:bulletEnabled val="1"/>
        </dgm:presLayoutVars>
      </dgm:prSet>
      <dgm:spPr/>
      <dgm:t>
        <a:bodyPr/>
        <a:lstStyle/>
        <a:p>
          <a:endParaRPr lang="en-GB"/>
        </a:p>
      </dgm:t>
    </dgm:pt>
    <dgm:pt modelId="{84BB9446-FDC6-4E97-8DF2-2374D74878F6}" type="pres">
      <dgm:prSet presAssocID="{284DACFF-1714-4646-85C6-71ABBBE2F8E5}" presName="arrowWedge1" presStyleLbl="fgSibTrans2D1" presStyleIdx="0" presStyleCnt="3"/>
      <dgm:spPr/>
    </dgm:pt>
    <dgm:pt modelId="{E00787A0-785E-444B-A976-1CF1BF6729AD}" type="pres">
      <dgm:prSet presAssocID="{D420DD2D-0949-4B70-8FC7-55D49C8593EE}" presName="arrowWedge2" presStyleLbl="fgSibTrans2D1" presStyleIdx="1" presStyleCnt="3"/>
      <dgm:spPr/>
    </dgm:pt>
    <dgm:pt modelId="{A586F855-7D96-4AC3-BDCB-BBC130F3412B}" type="pres">
      <dgm:prSet presAssocID="{6591DAFA-196F-41C8-A4E4-ED923FC2FFB9}" presName="arrowWedge3" presStyleLbl="fgSibTrans2D1" presStyleIdx="2" presStyleCnt="3"/>
      <dgm:spPr/>
    </dgm:pt>
  </dgm:ptLst>
  <dgm:cxnLst>
    <dgm:cxn modelId="{40055EA9-E054-4C8E-9E92-701BC02A2988}" type="presOf" srcId="{AFA14964-1A82-4352-B9D5-403BC858D751}" destId="{07685D81-738B-452B-8DEB-86DD1D10BDAA}" srcOrd="0" destOrd="0" presId="urn:microsoft.com/office/officeart/2005/8/layout/cycle8"/>
    <dgm:cxn modelId="{D49A3CDC-A6E7-4751-8E6C-8317946AE894}" srcId="{AFA14964-1A82-4352-B9D5-403BC858D751}" destId="{CECDC684-CD35-4118-89E6-9D9762C87D5A}" srcOrd="0" destOrd="0" parTransId="{9827EB76-C40F-4E6A-9DF6-8391D45FFD45}" sibTransId="{284DACFF-1714-4646-85C6-71ABBBE2F8E5}"/>
    <dgm:cxn modelId="{84B99AA6-DC4F-4B10-A981-7DE8D12B2085}" srcId="{AFA14964-1A82-4352-B9D5-403BC858D751}" destId="{795A307C-5FBC-4C33-86A7-3491A9E5B559}" srcOrd="1" destOrd="0" parTransId="{2E7A374B-5A86-4F14-A7DE-60BF23917B45}" sibTransId="{D420DD2D-0949-4B70-8FC7-55D49C8593EE}"/>
    <dgm:cxn modelId="{252EC331-6C2F-49D4-8D48-A29EA8014389}" type="presOf" srcId="{CECDC684-CD35-4118-89E6-9D9762C87D5A}" destId="{6AC607B2-DACA-4571-8A9C-B4499F1BAD33}" srcOrd="1" destOrd="0" presId="urn:microsoft.com/office/officeart/2005/8/layout/cycle8"/>
    <dgm:cxn modelId="{873C1805-3873-40DC-9B74-9701F8B9C922}" type="presOf" srcId="{94ACE6F2-AFC2-473F-98D5-64433DFCB685}" destId="{31F3D4DD-65A5-4BAD-A7DE-B46EDCB53015}" srcOrd="0" destOrd="0" presId="urn:microsoft.com/office/officeart/2005/8/layout/cycle8"/>
    <dgm:cxn modelId="{3191FAF9-A3F8-4519-BD82-D2B40D96E9C7}" type="presOf" srcId="{795A307C-5FBC-4C33-86A7-3491A9E5B559}" destId="{9D7A6620-7536-4619-B41B-6B08C7EA98A8}" srcOrd="1" destOrd="0" presId="urn:microsoft.com/office/officeart/2005/8/layout/cycle8"/>
    <dgm:cxn modelId="{B20CEC99-3163-416F-8575-1D322D1BBBB1}" srcId="{AFA14964-1A82-4352-B9D5-403BC858D751}" destId="{94ACE6F2-AFC2-473F-98D5-64433DFCB685}" srcOrd="2" destOrd="0" parTransId="{72EC4D81-3FEA-4D2A-950D-19EA35E7769F}" sibTransId="{6591DAFA-196F-41C8-A4E4-ED923FC2FFB9}"/>
    <dgm:cxn modelId="{967DBEA0-0D40-4D55-8A1F-12ACC5BC6567}" type="presOf" srcId="{CECDC684-CD35-4118-89E6-9D9762C87D5A}" destId="{116818F0-1C52-4BCB-A8CA-5CCCAB868479}" srcOrd="0" destOrd="0" presId="urn:microsoft.com/office/officeart/2005/8/layout/cycle8"/>
    <dgm:cxn modelId="{C997542A-535E-4BE0-B7D7-F6E9C7EC6591}" type="presOf" srcId="{94ACE6F2-AFC2-473F-98D5-64433DFCB685}" destId="{7995AFB9-69EF-433B-933E-5B61B0A581A4}" srcOrd="1" destOrd="0" presId="urn:microsoft.com/office/officeart/2005/8/layout/cycle8"/>
    <dgm:cxn modelId="{89185C8E-CEF5-47A6-94FF-48C62BF93224}" type="presOf" srcId="{795A307C-5FBC-4C33-86A7-3491A9E5B559}" destId="{3577E1CD-7237-4C71-BF5A-CD4272AE586C}" srcOrd="0" destOrd="0" presId="urn:microsoft.com/office/officeart/2005/8/layout/cycle8"/>
    <dgm:cxn modelId="{15EFCA2E-B214-4D11-8AB9-98E30C22EFD2}" type="presParOf" srcId="{07685D81-738B-452B-8DEB-86DD1D10BDAA}" destId="{116818F0-1C52-4BCB-A8CA-5CCCAB868479}" srcOrd="0" destOrd="0" presId="urn:microsoft.com/office/officeart/2005/8/layout/cycle8"/>
    <dgm:cxn modelId="{5CF8069E-8644-4604-8EAD-DF8D46D0B624}" type="presParOf" srcId="{07685D81-738B-452B-8DEB-86DD1D10BDAA}" destId="{4099AF4C-E4D2-41EE-A41F-C262C8DC3966}" srcOrd="1" destOrd="0" presId="urn:microsoft.com/office/officeart/2005/8/layout/cycle8"/>
    <dgm:cxn modelId="{9BB6392F-3DF1-4286-944A-F2A33CFA5CAB}" type="presParOf" srcId="{07685D81-738B-452B-8DEB-86DD1D10BDAA}" destId="{BF18FD99-D89B-4C27-B1D7-F8080AEA55F9}" srcOrd="2" destOrd="0" presId="urn:microsoft.com/office/officeart/2005/8/layout/cycle8"/>
    <dgm:cxn modelId="{489791ED-754B-4E58-A8CB-C4219767649C}" type="presParOf" srcId="{07685D81-738B-452B-8DEB-86DD1D10BDAA}" destId="{6AC607B2-DACA-4571-8A9C-B4499F1BAD33}" srcOrd="3" destOrd="0" presId="urn:microsoft.com/office/officeart/2005/8/layout/cycle8"/>
    <dgm:cxn modelId="{2B52CE79-C233-49AC-A0B5-3F72705C7C0B}" type="presParOf" srcId="{07685D81-738B-452B-8DEB-86DD1D10BDAA}" destId="{3577E1CD-7237-4C71-BF5A-CD4272AE586C}" srcOrd="4" destOrd="0" presId="urn:microsoft.com/office/officeart/2005/8/layout/cycle8"/>
    <dgm:cxn modelId="{2E5EDF4D-78C5-4EF3-A37D-B2BE7E623B67}" type="presParOf" srcId="{07685D81-738B-452B-8DEB-86DD1D10BDAA}" destId="{49E55198-1D8F-42FC-A916-39F75178DC60}" srcOrd="5" destOrd="0" presId="urn:microsoft.com/office/officeart/2005/8/layout/cycle8"/>
    <dgm:cxn modelId="{4FB1B689-F67A-4A5C-94DB-491803A9BE50}" type="presParOf" srcId="{07685D81-738B-452B-8DEB-86DD1D10BDAA}" destId="{1599C68A-49AD-4F76-ADAD-4337AC782BF4}" srcOrd="6" destOrd="0" presId="urn:microsoft.com/office/officeart/2005/8/layout/cycle8"/>
    <dgm:cxn modelId="{B05EF38C-9308-4539-9599-36315455D193}" type="presParOf" srcId="{07685D81-738B-452B-8DEB-86DD1D10BDAA}" destId="{9D7A6620-7536-4619-B41B-6B08C7EA98A8}" srcOrd="7" destOrd="0" presId="urn:microsoft.com/office/officeart/2005/8/layout/cycle8"/>
    <dgm:cxn modelId="{58C8467E-FADF-44D3-9D13-10D6C2EDCE93}" type="presParOf" srcId="{07685D81-738B-452B-8DEB-86DD1D10BDAA}" destId="{31F3D4DD-65A5-4BAD-A7DE-B46EDCB53015}" srcOrd="8" destOrd="0" presId="urn:microsoft.com/office/officeart/2005/8/layout/cycle8"/>
    <dgm:cxn modelId="{D5DF508A-4976-4DC2-ACE8-E66E61F162E9}" type="presParOf" srcId="{07685D81-738B-452B-8DEB-86DD1D10BDAA}" destId="{FC991EFC-294E-4D75-BED1-C1FD805EB5BD}" srcOrd="9" destOrd="0" presId="urn:microsoft.com/office/officeart/2005/8/layout/cycle8"/>
    <dgm:cxn modelId="{F4C6882F-4E06-4F7F-A833-F4AABD45D136}" type="presParOf" srcId="{07685D81-738B-452B-8DEB-86DD1D10BDAA}" destId="{0CF561D2-5A4F-46D9-95EC-4D6122A87A4E}" srcOrd="10" destOrd="0" presId="urn:microsoft.com/office/officeart/2005/8/layout/cycle8"/>
    <dgm:cxn modelId="{B54CE5FB-AE98-489A-8A1F-21BEC60B1CD9}" type="presParOf" srcId="{07685D81-738B-452B-8DEB-86DD1D10BDAA}" destId="{7995AFB9-69EF-433B-933E-5B61B0A581A4}" srcOrd="11" destOrd="0" presId="urn:microsoft.com/office/officeart/2005/8/layout/cycle8"/>
    <dgm:cxn modelId="{DF346EB5-E340-4F4E-90D3-B11154811FE7}" type="presParOf" srcId="{07685D81-738B-452B-8DEB-86DD1D10BDAA}" destId="{84BB9446-FDC6-4E97-8DF2-2374D74878F6}" srcOrd="12" destOrd="0" presId="urn:microsoft.com/office/officeart/2005/8/layout/cycle8"/>
    <dgm:cxn modelId="{26E9EB9A-E57A-4401-845E-AB84E0DDF203}" type="presParOf" srcId="{07685D81-738B-452B-8DEB-86DD1D10BDAA}" destId="{E00787A0-785E-444B-A976-1CF1BF6729AD}" srcOrd="13" destOrd="0" presId="urn:microsoft.com/office/officeart/2005/8/layout/cycle8"/>
    <dgm:cxn modelId="{7E4F2F37-52C4-470F-B3C1-1FDB794A2E7E}" type="presParOf" srcId="{07685D81-738B-452B-8DEB-86DD1D10BDAA}" destId="{A586F855-7D96-4AC3-BDCB-BBC130F3412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A4C01-539C-4037-BFC8-8E1A4F63C8E6}">
      <dsp:nvSpPr>
        <dsp:cNvPr id="0" name=""/>
        <dsp:cNvSpPr/>
      </dsp:nvSpPr>
      <dsp:spPr>
        <a:xfrm>
          <a:off x="2032000" y="0"/>
          <a:ext cx="2032000" cy="2032000"/>
        </a:xfrm>
        <a:prstGeom prst="triangl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t>Policy</a:t>
          </a:r>
        </a:p>
      </dsp:txBody>
      <dsp:txXfrm>
        <a:off x="2540000" y="1016000"/>
        <a:ext cx="1016000" cy="1016000"/>
      </dsp:txXfrm>
    </dsp:sp>
    <dsp:sp modelId="{A94C1BD5-E94D-4936-957A-8414A5FD5CE1}">
      <dsp:nvSpPr>
        <dsp:cNvPr id="0" name=""/>
        <dsp:cNvSpPr/>
      </dsp:nvSpPr>
      <dsp:spPr>
        <a:xfrm>
          <a:off x="1016000" y="2032000"/>
          <a:ext cx="2032000" cy="2032000"/>
        </a:xfrm>
        <a:prstGeom prst="triangl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t>Projects</a:t>
          </a:r>
        </a:p>
      </dsp:txBody>
      <dsp:txXfrm>
        <a:off x="1524000" y="3048000"/>
        <a:ext cx="1016000" cy="1016000"/>
      </dsp:txXfrm>
    </dsp:sp>
    <dsp:sp modelId="{A2353784-59FF-4CF9-96AB-746A0F117693}">
      <dsp:nvSpPr>
        <dsp:cNvPr id="0" name=""/>
        <dsp:cNvSpPr/>
      </dsp:nvSpPr>
      <dsp:spPr>
        <a:xfrm rot="10800000">
          <a:off x="2032000" y="2032000"/>
          <a:ext cx="2032000" cy="2032000"/>
        </a:xfrm>
        <a:prstGeom prst="triangl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t>Partner-</a:t>
          </a:r>
        </a:p>
        <a:p>
          <a:pPr lvl="0" algn="ctr" defTabSz="844550">
            <a:lnSpc>
              <a:spcPct val="90000"/>
            </a:lnSpc>
            <a:spcBef>
              <a:spcPct val="0"/>
            </a:spcBef>
            <a:spcAft>
              <a:spcPct val="35000"/>
            </a:spcAft>
          </a:pPr>
          <a:r>
            <a:rPr lang="en-GB" sz="1900" b="1" kern="1200" dirty="0"/>
            <a:t>ship</a:t>
          </a:r>
        </a:p>
      </dsp:txBody>
      <dsp:txXfrm rot="10800000">
        <a:off x="2540000" y="2032000"/>
        <a:ext cx="1016000" cy="1016000"/>
      </dsp:txXfrm>
    </dsp:sp>
    <dsp:sp modelId="{FC6BB11A-3D53-45E0-BC66-7752FBAA1A52}">
      <dsp:nvSpPr>
        <dsp:cNvPr id="0" name=""/>
        <dsp:cNvSpPr/>
      </dsp:nvSpPr>
      <dsp:spPr>
        <a:xfrm>
          <a:off x="3048000" y="2032000"/>
          <a:ext cx="2032000" cy="2032000"/>
        </a:xfrm>
        <a:prstGeom prst="triangl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t>Profile</a:t>
          </a:r>
        </a:p>
      </dsp:txBody>
      <dsp:txXfrm>
        <a:off x="3556000" y="3048000"/>
        <a:ext cx="1016000" cy="101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0F457-B59A-4F90-B58F-3A1F8DB8F079}">
      <dsp:nvSpPr>
        <dsp:cNvPr id="0" name=""/>
        <dsp:cNvSpPr/>
      </dsp:nvSpPr>
      <dsp:spPr>
        <a:xfrm>
          <a:off x="2240" y="203881"/>
          <a:ext cx="1777494" cy="10664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Energy &amp; Climate Change</a:t>
          </a:r>
        </a:p>
      </dsp:txBody>
      <dsp:txXfrm>
        <a:off x="2240" y="203881"/>
        <a:ext cx="1777494" cy="1066496"/>
      </dsp:txXfrm>
    </dsp:sp>
    <dsp:sp modelId="{C9078064-DA9F-4164-A4AB-4C4CA051BAAA}">
      <dsp:nvSpPr>
        <dsp:cNvPr id="0" name=""/>
        <dsp:cNvSpPr/>
      </dsp:nvSpPr>
      <dsp:spPr>
        <a:xfrm>
          <a:off x="1957484" y="203881"/>
          <a:ext cx="1777494" cy="106649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Bio-economy/ Food &amp; </a:t>
          </a:r>
          <a:r>
            <a:rPr lang="en-US" sz="2000" kern="1200" dirty="0" err="1"/>
            <a:t>Agri</a:t>
          </a:r>
          <a:endParaRPr lang="en-US" sz="2000" kern="1200" dirty="0"/>
        </a:p>
      </dsp:txBody>
      <dsp:txXfrm>
        <a:off x="1957484" y="203881"/>
        <a:ext cx="1777494" cy="1066496"/>
      </dsp:txXfrm>
    </dsp:sp>
    <dsp:sp modelId="{6B20CB39-0EE3-4602-B332-977FC90A79E7}">
      <dsp:nvSpPr>
        <dsp:cNvPr id="0" name=""/>
        <dsp:cNvSpPr/>
      </dsp:nvSpPr>
      <dsp:spPr>
        <a:xfrm>
          <a:off x="3912729" y="203881"/>
          <a:ext cx="1777494" cy="106649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Health</a:t>
          </a:r>
          <a:endParaRPr lang="en-US" sz="2000" kern="1200" dirty="0"/>
        </a:p>
      </dsp:txBody>
      <dsp:txXfrm>
        <a:off x="3912729" y="203881"/>
        <a:ext cx="1777494" cy="1066496"/>
      </dsp:txXfrm>
    </dsp:sp>
    <dsp:sp modelId="{DEE83DEB-2D3E-43AA-932C-34FB07E8F726}">
      <dsp:nvSpPr>
        <dsp:cNvPr id="0" name=""/>
        <dsp:cNvSpPr/>
      </dsp:nvSpPr>
      <dsp:spPr>
        <a:xfrm>
          <a:off x="5867973" y="203881"/>
          <a:ext cx="1777494" cy="106649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Water / Process Industry</a:t>
          </a:r>
        </a:p>
      </dsp:txBody>
      <dsp:txXfrm>
        <a:off x="5867973" y="203881"/>
        <a:ext cx="1777494" cy="1066496"/>
      </dsp:txXfrm>
    </dsp:sp>
    <dsp:sp modelId="{656B2216-8069-4E3F-9B4E-D7C1ED4C43DB}">
      <dsp:nvSpPr>
        <dsp:cNvPr id="0" name=""/>
        <dsp:cNvSpPr/>
      </dsp:nvSpPr>
      <dsp:spPr>
        <a:xfrm>
          <a:off x="2240" y="1448128"/>
          <a:ext cx="1777494" cy="106649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Transport </a:t>
          </a:r>
        </a:p>
      </dsp:txBody>
      <dsp:txXfrm>
        <a:off x="2240" y="1448128"/>
        <a:ext cx="1777494" cy="1066496"/>
      </dsp:txXfrm>
    </dsp:sp>
    <dsp:sp modelId="{3A6D4E7C-EC92-43C6-8F99-6EBB3B0F26D0}">
      <dsp:nvSpPr>
        <dsp:cNvPr id="0" name=""/>
        <dsp:cNvSpPr/>
      </dsp:nvSpPr>
      <dsp:spPr>
        <a:xfrm>
          <a:off x="1957484" y="1448128"/>
          <a:ext cx="1777494" cy="10664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Smart Cities</a:t>
          </a:r>
        </a:p>
      </dsp:txBody>
      <dsp:txXfrm>
        <a:off x="1957484" y="1448128"/>
        <a:ext cx="1777494" cy="1066496"/>
      </dsp:txXfrm>
    </dsp:sp>
    <dsp:sp modelId="{8809299A-3096-487B-AD09-17DDBD73355B}">
      <dsp:nvSpPr>
        <dsp:cNvPr id="0" name=""/>
        <dsp:cNvSpPr/>
      </dsp:nvSpPr>
      <dsp:spPr>
        <a:xfrm>
          <a:off x="3912729" y="1448128"/>
          <a:ext cx="1777494" cy="106649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Tourism</a:t>
          </a:r>
        </a:p>
      </dsp:txBody>
      <dsp:txXfrm>
        <a:off x="3912729" y="1448128"/>
        <a:ext cx="1777494" cy="1066496"/>
      </dsp:txXfrm>
    </dsp:sp>
    <dsp:sp modelId="{D20057D0-4789-4592-9852-186160F43513}">
      <dsp:nvSpPr>
        <dsp:cNvPr id="0" name=""/>
        <dsp:cNvSpPr/>
      </dsp:nvSpPr>
      <dsp:spPr>
        <a:xfrm>
          <a:off x="5867973" y="1448128"/>
          <a:ext cx="1777494" cy="106649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Advanced manufacturing/ Nano</a:t>
          </a:r>
        </a:p>
      </dsp:txBody>
      <dsp:txXfrm>
        <a:off x="5867973" y="1448128"/>
        <a:ext cx="1777494" cy="1066496"/>
      </dsp:txXfrm>
    </dsp:sp>
    <dsp:sp modelId="{603336EB-A3D9-4446-BF9E-9C97119943E5}">
      <dsp:nvSpPr>
        <dsp:cNvPr id="0" name=""/>
        <dsp:cNvSpPr/>
      </dsp:nvSpPr>
      <dsp:spPr>
        <a:xfrm>
          <a:off x="2240" y="2692374"/>
          <a:ext cx="1777494" cy="106649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Blue Growth</a:t>
          </a:r>
        </a:p>
      </dsp:txBody>
      <dsp:txXfrm>
        <a:off x="2240" y="2692374"/>
        <a:ext cx="1777494" cy="1066496"/>
      </dsp:txXfrm>
    </dsp:sp>
    <dsp:sp modelId="{211029BD-FD5D-4F5C-B5C5-176ADF114325}">
      <dsp:nvSpPr>
        <dsp:cNvPr id="0" name=""/>
        <dsp:cNvSpPr/>
      </dsp:nvSpPr>
      <dsp:spPr>
        <a:xfrm>
          <a:off x="1957484" y="2692374"/>
          <a:ext cx="1777494" cy="106649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Design &amp; Creativity</a:t>
          </a:r>
        </a:p>
      </dsp:txBody>
      <dsp:txXfrm>
        <a:off x="1957484" y="2692374"/>
        <a:ext cx="1777494" cy="1066496"/>
      </dsp:txXfrm>
    </dsp:sp>
    <dsp:sp modelId="{D9BF840C-72A7-4887-B9D2-0566B20E5986}">
      <dsp:nvSpPr>
        <dsp:cNvPr id="0" name=""/>
        <dsp:cNvSpPr/>
      </dsp:nvSpPr>
      <dsp:spPr>
        <a:xfrm>
          <a:off x="3912729" y="2692374"/>
          <a:ext cx="1777494" cy="10664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ICT</a:t>
          </a:r>
        </a:p>
      </dsp:txBody>
      <dsp:txXfrm>
        <a:off x="3912729" y="2692374"/>
        <a:ext cx="1777494" cy="1066496"/>
      </dsp:txXfrm>
    </dsp:sp>
    <dsp:sp modelId="{525A93FB-7A4A-4A5B-9FDB-DE68DC221304}">
      <dsp:nvSpPr>
        <dsp:cNvPr id="0" name=""/>
        <dsp:cNvSpPr/>
      </dsp:nvSpPr>
      <dsp:spPr>
        <a:xfrm>
          <a:off x="5867973" y="2692374"/>
          <a:ext cx="1777494" cy="106649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Opening Science</a:t>
          </a:r>
        </a:p>
      </dsp:txBody>
      <dsp:txXfrm>
        <a:off x="5867973" y="2692374"/>
        <a:ext cx="1777494" cy="1066496"/>
      </dsp:txXfrm>
    </dsp:sp>
    <dsp:sp modelId="{D7AB0A0F-1172-463D-94B8-1B32D66F0118}">
      <dsp:nvSpPr>
        <dsp:cNvPr id="0" name=""/>
        <dsp:cNvSpPr/>
      </dsp:nvSpPr>
      <dsp:spPr>
        <a:xfrm>
          <a:off x="979862" y="3936621"/>
          <a:ext cx="1777494" cy="106649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a:t>Innovation &amp; Investment</a:t>
          </a:r>
          <a:endParaRPr lang="en-GB" sz="2000" kern="1200" dirty="0"/>
        </a:p>
      </dsp:txBody>
      <dsp:txXfrm>
        <a:off x="979862" y="3936621"/>
        <a:ext cx="1777494" cy="1066496"/>
      </dsp:txXfrm>
    </dsp:sp>
    <dsp:sp modelId="{92242FB9-20AF-46C7-A77C-4F9F257ABFD7}">
      <dsp:nvSpPr>
        <dsp:cNvPr id="0" name=""/>
        <dsp:cNvSpPr/>
      </dsp:nvSpPr>
      <dsp:spPr>
        <a:xfrm>
          <a:off x="2935107" y="3936621"/>
          <a:ext cx="1777494" cy="106649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a:t>Smart Specialisation</a:t>
          </a:r>
        </a:p>
      </dsp:txBody>
      <dsp:txXfrm>
        <a:off x="2935107" y="3936621"/>
        <a:ext cx="1777494" cy="1066496"/>
      </dsp:txXfrm>
    </dsp:sp>
    <dsp:sp modelId="{FCCCA86E-FE81-437F-8442-6D2CBCD64205}">
      <dsp:nvSpPr>
        <dsp:cNvPr id="0" name=""/>
        <dsp:cNvSpPr/>
      </dsp:nvSpPr>
      <dsp:spPr>
        <a:xfrm>
          <a:off x="4890351" y="3936621"/>
          <a:ext cx="1777494" cy="106649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a:t>Policy</a:t>
          </a:r>
        </a:p>
      </dsp:txBody>
      <dsp:txXfrm>
        <a:off x="4890351" y="3936621"/>
        <a:ext cx="1777494" cy="1066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0334F-2D1B-4BE9-94D0-F4FB271DABA2}">
      <dsp:nvSpPr>
        <dsp:cNvPr id="0" name=""/>
        <dsp:cNvSpPr/>
      </dsp:nvSpPr>
      <dsp:spPr>
        <a:xfrm rot="5400000">
          <a:off x="-128807" y="168685"/>
          <a:ext cx="812108" cy="568476"/>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n-GB" sz="1100" kern="1200" dirty="0"/>
        </a:p>
      </dsp:txBody>
      <dsp:txXfrm rot="-5400000">
        <a:off x="-6991" y="331107"/>
        <a:ext cx="568476" cy="243632"/>
      </dsp:txXfrm>
    </dsp:sp>
    <dsp:sp modelId="{68FB2A8C-DD77-401D-96E8-491956D43811}">
      <dsp:nvSpPr>
        <dsp:cNvPr id="0" name=""/>
        <dsp:cNvSpPr/>
      </dsp:nvSpPr>
      <dsp:spPr>
        <a:xfrm rot="5400000">
          <a:off x="2750793" y="-2192604"/>
          <a:ext cx="594847" cy="5007958"/>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a:t>Policy – </a:t>
          </a:r>
          <a:r>
            <a:rPr lang="en-GB" sz="1400" b="1" i="1" kern="1200" dirty="0"/>
            <a:t> Scotland Europa, East &amp; North Finland &amp; South Tyrol</a:t>
          </a:r>
          <a:endParaRPr lang="en-GB" sz="1400" kern="1200" dirty="0"/>
        </a:p>
        <a:p>
          <a:pPr marL="114300" lvl="1" indent="-114300" algn="l" defTabSz="622300">
            <a:lnSpc>
              <a:spcPct val="90000"/>
            </a:lnSpc>
            <a:spcBef>
              <a:spcPct val="0"/>
            </a:spcBef>
            <a:spcAft>
              <a:spcPts val="1200"/>
            </a:spcAft>
            <a:buChar char="••"/>
          </a:pPr>
          <a:r>
            <a:rPr lang="en-GB" sz="1400" b="1" kern="1200" dirty="0"/>
            <a:t>Projects – </a:t>
          </a:r>
          <a:r>
            <a:rPr lang="en-GB" sz="1400" b="1" i="1" kern="1200" dirty="0"/>
            <a:t>West Midlands, Eindhoven &amp; Lombardy</a:t>
          </a:r>
        </a:p>
      </dsp:txBody>
      <dsp:txXfrm rot="-5400000">
        <a:off x="544238" y="42989"/>
        <a:ext cx="4978920" cy="536771"/>
      </dsp:txXfrm>
    </dsp:sp>
    <dsp:sp modelId="{EC0A21AA-D670-4737-8035-59DFC278A630}">
      <dsp:nvSpPr>
        <dsp:cNvPr id="0" name=""/>
        <dsp:cNvSpPr/>
      </dsp:nvSpPr>
      <dsp:spPr>
        <a:xfrm rot="5400000">
          <a:off x="-360388" y="1134250"/>
          <a:ext cx="1275270" cy="568476"/>
        </a:xfrm>
        <a:prstGeom prst="chevron">
          <a:avLst/>
        </a:prstGeom>
        <a:solidFill>
          <a:schemeClr val="tx2">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a:t>Societal</a:t>
          </a:r>
        </a:p>
      </dsp:txBody>
      <dsp:txXfrm rot="-5400000">
        <a:off x="-6991" y="1065091"/>
        <a:ext cx="568476" cy="706794"/>
      </dsp:txXfrm>
    </dsp:sp>
    <dsp:sp modelId="{05A51FB4-8E50-4588-A039-0E39E54E92B1}">
      <dsp:nvSpPr>
        <dsp:cNvPr id="0" name=""/>
        <dsp:cNvSpPr/>
      </dsp:nvSpPr>
      <dsp:spPr>
        <a:xfrm rot="5400000">
          <a:off x="3885811" y="-2565766"/>
          <a:ext cx="1012472" cy="7689086"/>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8288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a:t>Energy – </a:t>
          </a:r>
          <a:r>
            <a:rPr lang="en-GB" sz="1400" b="1" i="1" kern="1200" dirty="0"/>
            <a:t>Scotland Europa, Flanders, West Finland &amp; South Denmark</a:t>
          </a:r>
        </a:p>
        <a:p>
          <a:pPr marL="114300" lvl="1" indent="-114300" algn="l" defTabSz="622300">
            <a:lnSpc>
              <a:spcPct val="90000"/>
            </a:lnSpc>
            <a:spcBef>
              <a:spcPct val="0"/>
            </a:spcBef>
            <a:spcAft>
              <a:spcPct val="15000"/>
            </a:spcAft>
            <a:buChar char="••"/>
          </a:pPr>
          <a:r>
            <a:rPr lang="en-GB" sz="1400" b="1" kern="1200" dirty="0"/>
            <a:t>Health – </a:t>
          </a:r>
          <a:r>
            <a:rPr lang="en-GB" sz="1400" b="1" i="1" kern="1200" dirty="0"/>
            <a:t>Stavanger,</a:t>
          </a:r>
          <a:r>
            <a:rPr lang="en-GB" sz="1400" b="1" kern="1200" dirty="0"/>
            <a:t> </a:t>
          </a:r>
          <a:r>
            <a:rPr lang="en-GB" sz="1400" b="1" i="1" kern="1200" dirty="0"/>
            <a:t>South Denmark, </a:t>
          </a:r>
          <a:r>
            <a:rPr lang="en-GB" sz="1400" b="1" i="1" kern="1200" dirty="0">
              <a:solidFill>
                <a:schemeClr val="tx1"/>
              </a:solidFill>
            </a:rPr>
            <a:t>Skåne </a:t>
          </a:r>
          <a:r>
            <a:rPr lang="en-GB" sz="1400" b="1" i="1" kern="1200" dirty="0"/>
            <a:t>&amp; Lombardy</a:t>
          </a:r>
        </a:p>
        <a:p>
          <a:pPr marL="114300" lvl="1" indent="-114300" algn="l" defTabSz="622300">
            <a:lnSpc>
              <a:spcPct val="90000"/>
            </a:lnSpc>
            <a:spcBef>
              <a:spcPct val="0"/>
            </a:spcBef>
            <a:spcAft>
              <a:spcPct val="15000"/>
            </a:spcAft>
            <a:buChar char="••"/>
          </a:pPr>
          <a:r>
            <a:rPr lang="en-GB" sz="1400" b="1" i="0" kern="1200" dirty="0"/>
            <a:t>Opening Science  – </a:t>
          </a:r>
          <a:r>
            <a:rPr lang="en-GB" sz="1400" b="1" i="1" kern="1200" dirty="0">
              <a:solidFill>
                <a:schemeClr val="tx1"/>
              </a:solidFill>
            </a:rPr>
            <a:t>Bremen, Berlin, Capital Region DK &amp; Wa</a:t>
          </a:r>
          <a:r>
            <a:rPr lang="en-GB" sz="1400" b="1" i="1" kern="1200" dirty="0">
              <a:solidFill>
                <a:schemeClr val="tx1"/>
              </a:solidFill>
              <a:effectLst/>
            </a:rPr>
            <a:t>les Higher Education</a:t>
          </a:r>
          <a:endParaRPr lang="en-GB" sz="1400" b="1" i="1" kern="1200" dirty="0">
            <a:solidFill>
              <a:schemeClr val="tx1"/>
            </a:solidFill>
          </a:endParaRPr>
        </a:p>
        <a:p>
          <a:pPr marL="114300" lvl="1" indent="-114300" algn="l" defTabSz="622300">
            <a:lnSpc>
              <a:spcPct val="90000"/>
            </a:lnSpc>
            <a:spcBef>
              <a:spcPct val="0"/>
            </a:spcBef>
            <a:spcAft>
              <a:spcPct val="15000"/>
            </a:spcAft>
            <a:buChar char="••"/>
          </a:pPr>
          <a:r>
            <a:rPr lang="en-GB" sz="1400" b="1" kern="1200" dirty="0"/>
            <a:t>Transport &amp; Logistics – </a:t>
          </a:r>
          <a:r>
            <a:rPr lang="en-GB" sz="1400" b="1" i="1" kern="1200" dirty="0"/>
            <a:t>Aragon, Ile de France &amp; Scotland</a:t>
          </a:r>
          <a:endParaRPr lang="en-GB" sz="1400" b="1" i="1" kern="1200" dirty="0">
            <a:solidFill>
              <a:schemeClr val="tx1"/>
            </a:solidFill>
          </a:endParaRPr>
        </a:p>
        <a:p>
          <a:pPr marL="114300" lvl="1" indent="-114300" algn="l" defTabSz="622300">
            <a:lnSpc>
              <a:spcPct val="90000"/>
            </a:lnSpc>
            <a:spcBef>
              <a:spcPct val="0"/>
            </a:spcBef>
            <a:spcAft>
              <a:spcPct val="15000"/>
            </a:spcAft>
            <a:buChar char="••"/>
          </a:pPr>
          <a:r>
            <a:rPr lang="en-GB" sz="1400" b="1" kern="1200" dirty="0">
              <a:solidFill>
                <a:schemeClr val="tx1"/>
              </a:solidFill>
            </a:rPr>
            <a:t>Water – </a:t>
          </a:r>
          <a:r>
            <a:rPr lang="en-GB" sz="1400" b="1" i="1" kern="1200" dirty="0" err="1">
              <a:solidFill>
                <a:schemeClr val="tx1"/>
              </a:solidFill>
            </a:rPr>
            <a:t>Fryslan</a:t>
          </a:r>
          <a:r>
            <a:rPr lang="en-GB" sz="1400" b="1" i="1" kern="1200" dirty="0">
              <a:solidFill>
                <a:schemeClr val="tx1"/>
              </a:solidFill>
            </a:rPr>
            <a:t> &amp; Puglia</a:t>
          </a:r>
        </a:p>
        <a:p>
          <a:pPr marL="114300" lvl="1" indent="-114300" algn="l" defTabSz="533400">
            <a:lnSpc>
              <a:spcPct val="90000"/>
            </a:lnSpc>
            <a:spcBef>
              <a:spcPct val="0"/>
            </a:spcBef>
            <a:spcAft>
              <a:spcPct val="15000"/>
            </a:spcAft>
            <a:buChar char="••"/>
          </a:pPr>
          <a:endParaRPr lang="en-GB" sz="1200" b="1" i="1" kern="1200" dirty="0"/>
        </a:p>
      </dsp:txBody>
      <dsp:txXfrm rot="-5400000">
        <a:off x="547505" y="821965"/>
        <a:ext cx="7639661" cy="913622"/>
      </dsp:txXfrm>
    </dsp:sp>
    <dsp:sp modelId="{71C3B458-82B2-427D-A35F-1858D2216B8C}">
      <dsp:nvSpPr>
        <dsp:cNvPr id="0" name=""/>
        <dsp:cNvSpPr/>
      </dsp:nvSpPr>
      <dsp:spPr>
        <a:xfrm rot="5400000">
          <a:off x="-550048" y="2547658"/>
          <a:ext cx="1654590" cy="568476"/>
        </a:xfrm>
        <a:prstGeom prst="chevron">
          <a:avLst/>
        </a:prstGeom>
        <a:solidFill>
          <a:schemeClr val="bg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a:t>Industry</a:t>
          </a:r>
        </a:p>
      </dsp:txBody>
      <dsp:txXfrm rot="-5400000">
        <a:off x="-6991" y="2288839"/>
        <a:ext cx="568476" cy="1086114"/>
      </dsp:txXfrm>
    </dsp:sp>
    <dsp:sp modelId="{04D45857-2BB3-47B8-86B1-135C04A331AA}">
      <dsp:nvSpPr>
        <dsp:cNvPr id="0" name=""/>
        <dsp:cNvSpPr/>
      </dsp:nvSpPr>
      <dsp:spPr>
        <a:xfrm rot="5400000">
          <a:off x="3645737" y="-1255937"/>
          <a:ext cx="1506601" cy="7661123"/>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27432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a:t>Advanced  manufacturing &amp; </a:t>
          </a:r>
          <a:r>
            <a:rPr lang="en-GB" sz="1400" b="1" kern="1200" dirty="0" err="1"/>
            <a:t>nano</a:t>
          </a:r>
          <a:r>
            <a:rPr lang="en-GB" sz="1400" b="1" kern="1200" dirty="0"/>
            <a:t> </a:t>
          </a:r>
          <a:r>
            <a:rPr lang="en-GB" sz="1400" b="1" i="1" kern="1200" dirty="0"/>
            <a:t>– </a:t>
          </a:r>
          <a:r>
            <a:rPr lang="en-GB" sz="1400" b="1" i="1" kern="1200" dirty="0" err="1"/>
            <a:t>Twente</a:t>
          </a:r>
          <a:r>
            <a:rPr lang="en-GB" sz="1400" b="1" i="1" kern="1200" dirty="0"/>
            <a:t> University, Rhone-</a:t>
          </a:r>
          <a:r>
            <a:rPr lang="en-GB" sz="1400" b="1" i="1" kern="1200" dirty="0" err="1"/>
            <a:t>Alpes</a:t>
          </a:r>
          <a:r>
            <a:rPr lang="en-GB" sz="1400" b="1" i="1" kern="1200" dirty="0"/>
            <a:t>, West </a:t>
          </a:r>
          <a:r>
            <a:rPr lang="en-GB" sz="1400" b="1" i="1" kern="1200" dirty="0" err="1"/>
            <a:t>Mids</a:t>
          </a:r>
          <a:r>
            <a:rPr lang="en-GB" sz="1400" b="1" i="1" kern="1200" dirty="0"/>
            <a:t> &amp; Basque Country</a:t>
          </a:r>
        </a:p>
        <a:p>
          <a:pPr marL="114300" lvl="1" indent="-114300" algn="l" defTabSz="622300">
            <a:lnSpc>
              <a:spcPct val="90000"/>
            </a:lnSpc>
            <a:spcBef>
              <a:spcPct val="0"/>
            </a:spcBef>
            <a:spcAft>
              <a:spcPct val="15000"/>
            </a:spcAft>
            <a:buChar char="••"/>
          </a:pPr>
          <a:r>
            <a:rPr lang="en-GB" sz="1400" b="1" kern="1200" dirty="0"/>
            <a:t>Bio economy, food  &amp; sustainable agriculture – </a:t>
          </a:r>
          <a:r>
            <a:rPr lang="en-GB" sz="1400" b="1" i="1" kern="1200" dirty="0"/>
            <a:t>West Finland, Northern Ireland, Navarra, Pays de la Loire &amp; Veneto</a:t>
          </a:r>
        </a:p>
        <a:p>
          <a:pPr marL="114300" lvl="1" indent="-114300" algn="l" defTabSz="622300">
            <a:lnSpc>
              <a:spcPct val="90000"/>
            </a:lnSpc>
            <a:spcBef>
              <a:spcPct val="0"/>
            </a:spcBef>
            <a:spcAft>
              <a:spcPct val="15000"/>
            </a:spcAft>
            <a:buChar char="••"/>
          </a:pPr>
          <a:r>
            <a:rPr lang="en-GB" sz="1400" b="1" kern="1200" dirty="0"/>
            <a:t>Design &amp; creativity </a:t>
          </a:r>
          <a:r>
            <a:rPr lang="en-GB" sz="1400" b="1" i="1" kern="1200" dirty="0"/>
            <a:t>– Central Denmark, Lombardy &amp; Stuttgart</a:t>
          </a:r>
        </a:p>
        <a:p>
          <a:pPr marL="114300" lvl="1" indent="-114300" algn="l" defTabSz="622300">
            <a:lnSpc>
              <a:spcPct val="90000"/>
            </a:lnSpc>
            <a:spcBef>
              <a:spcPct val="0"/>
            </a:spcBef>
            <a:spcAft>
              <a:spcPct val="15000"/>
            </a:spcAft>
            <a:buChar char="••"/>
          </a:pPr>
          <a:r>
            <a:rPr lang="en-GB" sz="1400" b="1" kern="1200" dirty="0"/>
            <a:t>ICT – </a:t>
          </a:r>
          <a:r>
            <a:rPr lang="en-GB" sz="1400" b="1" i="1" kern="1200" dirty="0"/>
            <a:t>Zealand, Berlin &amp; Extremadura</a:t>
          </a:r>
        </a:p>
        <a:p>
          <a:pPr marL="114300" lvl="1" indent="-114300" algn="l" defTabSz="622300">
            <a:lnSpc>
              <a:spcPct val="90000"/>
            </a:lnSpc>
            <a:spcBef>
              <a:spcPct val="0"/>
            </a:spcBef>
            <a:spcAft>
              <a:spcPct val="15000"/>
            </a:spcAft>
            <a:buChar char="••"/>
          </a:pPr>
          <a:r>
            <a:rPr lang="en-GB" sz="1400" b="1" kern="1200" dirty="0"/>
            <a:t>Innovation</a:t>
          </a:r>
          <a:r>
            <a:rPr lang="en-GB" sz="1200" b="1" kern="1200" dirty="0"/>
            <a:t> </a:t>
          </a:r>
          <a:r>
            <a:rPr lang="en-GB" sz="1400" b="1" kern="1200" dirty="0"/>
            <a:t>&amp; investment </a:t>
          </a:r>
          <a:r>
            <a:rPr lang="en-GB" sz="1200" b="1" kern="1200" dirty="0"/>
            <a:t>–  </a:t>
          </a:r>
          <a:r>
            <a:rPr lang="en-GB" sz="1400" b="1" i="1" kern="1200" dirty="0"/>
            <a:t>Cantabria, Eindhoven, KEPA &amp; Trento</a:t>
          </a:r>
        </a:p>
        <a:p>
          <a:pPr marL="114300" lvl="1" indent="-114300" algn="l" defTabSz="622300">
            <a:lnSpc>
              <a:spcPct val="90000"/>
            </a:lnSpc>
            <a:spcBef>
              <a:spcPct val="0"/>
            </a:spcBef>
            <a:spcAft>
              <a:spcPct val="15000"/>
            </a:spcAft>
            <a:buChar char="••"/>
          </a:pPr>
          <a:r>
            <a:rPr lang="en-GB" sz="1400" b="1" kern="1200" dirty="0"/>
            <a:t>Tourism </a:t>
          </a:r>
          <a:r>
            <a:rPr lang="en-GB" sz="1400" b="1" i="1" kern="1200" dirty="0"/>
            <a:t>– Valencia, Crete, Lombardy &amp; Saxony </a:t>
          </a:r>
          <a:r>
            <a:rPr lang="en-GB" sz="1400" b="1" i="1" kern="1200" dirty="0" err="1"/>
            <a:t>Anhalt</a:t>
          </a:r>
          <a:endParaRPr lang="en-GB" sz="1400" b="1" i="1" kern="1200" dirty="0"/>
        </a:p>
      </dsp:txBody>
      <dsp:txXfrm rot="-5400000">
        <a:off x="568476" y="1894870"/>
        <a:ext cx="7587577" cy="1359509"/>
      </dsp:txXfrm>
    </dsp:sp>
    <dsp:sp modelId="{196077FE-C577-4333-9B47-7ACA6C90F96E}">
      <dsp:nvSpPr>
        <dsp:cNvPr id="0" name=""/>
        <dsp:cNvSpPr/>
      </dsp:nvSpPr>
      <dsp:spPr>
        <a:xfrm rot="5400000">
          <a:off x="-330634" y="3947487"/>
          <a:ext cx="1225301" cy="568476"/>
        </a:xfrm>
        <a:prstGeom prst="chevron">
          <a:avLst/>
        </a:prstGeom>
        <a:solidFill>
          <a:schemeClr val="accent3">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a:t>X-cutting</a:t>
          </a:r>
        </a:p>
      </dsp:txBody>
      <dsp:txXfrm rot="-5400000">
        <a:off x="-2222" y="3903313"/>
        <a:ext cx="568476" cy="656825"/>
      </dsp:txXfrm>
    </dsp:sp>
    <dsp:sp modelId="{5E5D71F3-2A14-4690-986C-BCBAD070CB0E}">
      <dsp:nvSpPr>
        <dsp:cNvPr id="0" name=""/>
        <dsp:cNvSpPr/>
      </dsp:nvSpPr>
      <dsp:spPr>
        <a:xfrm rot="5400000">
          <a:off x="3153813" y="956802"/>
          <a:ext cx="1054485" cy="6290383"/>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n-GB" sz="1400" b="1" i="1" kern="1200" dirty="0"/>
        </a:p>
        <a:p>
          <a:pPr marL="114300" lvl="1" indent="-114300" algn="l" defTabSz="622300">
            <a:lnSpc>
              <a:spcPct val="90000"/>
            </a:lnSpc>
            <a:spcBef>
              <a:spcPct val="0"/>
            </a:spcBef>
            <a:spcAft>
              <a:spcPct val="15000"/>
            </a:spcAft>
            <a:buChar char="••"/>
          </a:pPr>
          <a:r>
            <a:rPr lang="en-GB" sz="1400" b="1" kern="1200" dirty="0"/>
            <a:t>Smart Cities Communities &amp; Regions  –</a:t>
          </a:r>
          <a:r>
            <a:rPr lang="en-GB" sz="1400" b="1" i="1" kern="1200" dirty="0"/>
            <a:t>Eindhoven, East &amp; North Finland</a:t>
          </a:r>
          <a:r>
            <a:rPr lang="en-GB" sz="1400" b="1" i="1" kern="1200" dirty="0">
              <a:solidFill>
                <a:srgbClr val="FF0000"/>
              </a:solidFill>
            </a:rPr>
            <a:t> </a:t>
          </a:r>
          <a:r>
            <a:rPr lang="en-GB" sz="1400" b="1" i="1" kern="1200" dirty="0">
              <a:solidFill>
                <a:schemeClr val="tx1"/>
              </a:solidFill>
            </a:rPr>
            <a:t>, North Sweden, Noord </a:t>
          </a:r>
          <a:r>
            <a:rPr lang="en-GB" sz="1400" b="1" i="1" kern="1200" dirty="0" err="1">
              <a:solidFill>
                <a:schemeClr val="tx1"/>
              </a:solidFill>
            </a:rPr>
            <a:t>Regio</a:t>
          </a:r>
          <a:r>
            <a:rPr lang="en-GB" sz="1400" b="1" i="1" kern="1200" dirty="0">
              <a:solidFill>
                <a:schemeClr val="tx1"/>
              </a:solidFill>
            </a:rPr>
            <a:t> &amp; Stavanger </a:t>
          </a:r>
        </a:p>
        <a:p>
          <a:pPr marL="114300" lvl="1" indent="-114300" algn="l" defTabSz="622300">
            <a:lnSpc>
              <a:spcPct val="90000"/>
            </a:lnSpc>
            <a:spcBef>
              <a:spcPct val="0"/>
            </a:spcBef>
            <a:spcAft>
              <a:spcPct val="15000"/>
            </a:spcAft>
            <a:buChar char="••"/>
          </a:pPr>
          <a:r>
            <a:rPr lang="en-GB" sz="1400" b="1" kern="1200" dirty="0"/>
            <a:t>Smart Specialisation – </a:t>
          </a:r>
          <a:r>
            <a:rPr lang="en-GB" sz="1400" b="1" i="1" kern="1200" dirty="0"/>
            <a:t>Scotland Europa, PACA, Helsinki &amp; Malta</a:t>
          </a:r>
        </a:p>
        <a:p>
          <a:pPr marL="114300" lvl="1" indent="-114300" algn="l" defTabSz="622300">
            <a:lnSpc>
              <a:spcPct val="90000"/>
            </a:lnSpc>
            <a:spcBef>
              <a:spcPct val="0"/>
            </a:spcBef>
            <a:spcAft>
              <a:spcPct val="15000"/>
            </a:spcAft>
            <a:buChar char="••"/>
          </a:pPr>
          <a:r>
            <a:rPr lang="en-GB" sz="1400" b="1" i="0" kern="1200" dirty="0"/>
            <a:t>Blue Innovation &amp; Growth  –  </a:t>
          </a:r>
          <a:r>
            <a:rPr lang="en-GB" sz="1400" b="1" i="1" kern="1200" dirty="0">
              <a:solidFill>
                <a:schemeClr val="tx1"/>
              </a:solidFill>
            </a:rPr>
            <a:t>Brittany, Pomorskie &amp; Emilia Romagna</a:t>
          </a:r>
        </a:p>
        <a:p>
          <a:pPr marL="114300" lvl="1" indent="-114300" algn="l" defTabSz="622300">
            <a:lnSpc>
              <a:spcPct val="90000"/>
            </a:lnSpc>
            <a:spcBef>
              <a:spcPct val="0"/>
            </a:spcBef>
            <a:spcAft>
              <a:spcPct val="15000"/>
            </a:spcAft>
            <a:buChar char="••"/>
          </a:pPr>
          <a:endParaRPr lang="en-GB" sz="1400" b="1" i="1" kern="1200" dirty="0"/>
        </a:p>
      </dsp:txBody>
      <dsp:txXfrm rot="-5400000">
        <a:off x="535864" y="3626227"/>
        <a:ext cx="6238907" cy="9515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ABF24-6753-46D7-AF07-1C518AE9AEA5}">
      <dsp:nvSpPr>
        <dsp:cNvPr id="0" name=""/>
        <dsp:cNvSpPr/>
      </dsp:nvSpPr>
      <dsp:spPr>
        <a:xfrm>
          <a:off x="2373658" y="453307"/>
          <a:ext cx="3482283" cy="3482283"/>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A39312-19A9-4450-9445-534B77203B42}">
      <dsp:nvSpPr>
        <dsp:cNvPr id="0" name=""/>
        <dsp:cNvSpPr/>
      </dsp:nvSpPr>
      <dsp:spPr>
        <a:xfrm>
          <a:off x="2373658" y="453307"/>
          <a:ext cx="3482283" cy="3482283"/>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69354F-E56D-4B7D-8E82-E9D63C0CCC3D}">
      <dsp:nvSpPr>
        <dsp:cNvPr id="0" name=""/>
        <dsp:cNvSpPr/>
      </dsp:nvSpPr>
      <dsp:spPr>
        <a:xfrm>
          <a:off x="2373658" y="453307"/>
          <a:ext cx="3482283" cy="3482283"/>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7A39AD-A59E-4344-8402-CF20A4227065}">
      <dsp:nvSpPr>
        <dsp:cNvPr id="0" name=""/>
        <dsp:cNvSpPr/>
      </dsp:nvSpPr>
      <dsp:spPr>
        <a:xfrm>
          <a:off x="2436130" y="429071"/>
          <a:ext cx="3482283" cy="3482283"/>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8FCF34-8CD2-478B-98A8-BAAACC702C39}">
      <dsp:nvSpPr>
        <dsp:cNvPr id="0" name=""/>
        <dsp:cNvSpPr/>
      </dsp:nvSpPr>
      <dsp:spPr>
        <a:xfrm>
          <a:off x="3313137" y="1392786"/>
          <a:ext cx="1603325" cy="1603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Working Group </a:t>
          </a:r>
        </a:p>
      </dsp:txBody>
      <dsp:txXfrm>
        <a:off x="3547939" y="1627588"/>
        <a:ext cx="1133721" cy="1133721"/>
      </dsp:txXfrm>
    </dsp:sp>
    <dsp:sp modelId="{40DA8996-407D-41FD-97ED-E51B4FD3D451}">
      <dsp:nvSpPr>
        <dsp:cNvPr id="0" name=""/>
        <dsp:cNvSpPr/>
      </dsp:nvSpPr>
      <dsp:spPr>
        <a:xfrm>
          <a:off x="3553636" y="-67452"/>
          <a:ext cx="1122327" cy="1122327"/>
        </a:xfrm>
        <a:prstGeom prst="ellips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a:t>Policy</a:t>
          </a:r>
        </a:p>
      </dsp:txBody>
      <dsp:txXfrm>
        <a:off x="3717997" y="96909"/>
        <a:ext cx="793605" cy="793605"/>
      </dsp:txXfrm>
    </dsp:sp>
    <dsp:sp modelId="{AA6F6288-C20B-48C8-9727-D5767B3A260D}">
      <dsp:nvSpPr>
        <dsp:cNvPr id="0" name=""/>
        <dsp:cNvSpPr/>
      </dsp:nvSpPr>
      <dsp:spPr>
        <a:xfrm>
          <a:off x="5254373" y="1633285"/>
          <a:ext cx="1122327" cy="1122327"/>
        </a:xfrm>
        <a:prstGeom prst="ellips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a:t>Projects</a:t>
          </a:r>
        </a:p>
      </dsp:txBody>
      <dsp:txXfrm>
        <a:off x="5418734" y="1797646"/>
        <a:ext cx="793605" cy="793605"/>
      </dsp:txXfrm>
    </dsp:sp>
    <dsp:sp modelId="{78E0FA02-5825-4E6D-9631-3D98A41541A1}">
      <dsp:nvSpPr>
        <dsp:cNvPr id="0" name=""/>
        <dsp:cNvSpPr/>
      </dsp:nvSpPr>
      <dsp:spPr>
        <a:xfrm>
          <a:off x="3394720" y="3196959"/>
          <a:ext cx="1440159" cy="1396456"/>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a:t>Partnership</a:t>
          </a:r>
        </a:p>
      </dsp:txBody>
      <dsp:txXfrm>
        <a:off x="3605626" y="3401465"/>
        <a:ext cx="1018347" cy="987444"/>
      </dsp:txXfrm>
    </dsp:sp>
    <dsp:sp modelId="{9BAE7F13-4407-4F75-B299-FC9D70C2A37E}">
      <dsp:nvSpPr>
        <dsp:cNvPr id="0" name=""/>
        <dsp:cNvSpPr/>
      </dsp:nvSpPr>
      <dsp:spPr>
        <a:xfrm>
          <a:off x="1852898" y="1633285"/>
          <a:ext cx="1122327" cy="11223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a:t>Profile</a:t>
          </a:r>
        </a:p>
      </dsp:txBody>
      <dsp:txXfrm>
        <a:off x="2017259" y="1797646"/>
        <a:ext cx="793605" cy="7936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drawing1.xml><?xml version="1.0" encoding="utf-8"?>
<c:userShapes xmlns:c="http://schemas.openxmlformats.org/drawingml/2006/chart">
  <cdr:relSizeAnchor xmlns:cdr="http://schemas.openxmlformats.org/drawingml/2006/chartDrawing">
    <cdr:from>
      <cdr:x>0.26616</cdr:x>
      <cdr:y>0.35372</cdr:y>
    </cdr:from>
    <cdr:to>
      <cdr:x>0.35312</cdr:x>
      <cdr:y>0.56386</cdr:y>
    </cdr:to>
    <cdr:sp macro="" textlink="">
      <cdr:nvSpPr>
        <cdr:cNvPr id="2" name="TextBox 1"/>
        <cdr:cNvSpPr txBox="1"/>
      </cdr:nvSpPr>
      <cdr:spPr>
        <a:xfrm xmlns:a="http://schemas.openxmlformats.org/drawingml/2006/main">
          <a:off x="2798852" y="153916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b="1" dirty="0" smtClean="0"/>
            <a:t>Integrating smart through all sectors and citizen concerns</a:t>
          </a:r>
          <a:endParaRPr lang="en-GB"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8FAAD-5808-4C64-AF9E-BD61CEB83C36}" type="datetimeFigureOut">
              <a:rPr lang="en-GB" smtClean="0"/>
              <a:t>26/01/17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51BF3-79AF-49AE-9075-8D12B66F0E95}" type="slidenum">
              <a:rPr lang="en-GB" smtClean="0"/>
              <a:t>‹#›</a:t>
            </a:fld>
            <a:endParaRPr lang="en-GB"/>
          </a:p>
        </p:txBody>
      </p:sp>
    </p:spTree>
    <p:extLst>
      <p:ext uri="{BB962C8B-B14F-4D97-AF65-F5344CB8AC3E}">
        <p14:creationId xmlns:p14="http://schemas.microsoft.com/office/powerpoint/2010/main" val="2932032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E2E66C5-DCF9-4D13-9EB8-2C3956943014}" type="datetimeFigureOut">
              <a:rPr lang="en-GB" smtClean="0"/>
              <a:t>26/01/17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1F860-F717-4FDE-87B8-61CADA9A80CC}" type="slidenum">
              <a:rPr lang="en-GB" smtClean="0"/>
              <a:t>‹#›</a:t>
            </a:fld>
            <a:endParaRPr lang="en-GB"/>
          </a:p>
        </p:txBody>
      </p:sp>
    </p:spTree>
    <p:extLst>
      <p:ext uri="{BB962C8B-B14F-4D97-AF65-F5344CB8AC3E}">
        <p14:creationId xmlns:p14="http://schemas.microsoft.com/office/powerpoint/2010/main" val="113745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2E66C5-DCF9-4D13-9EB8-2C3956943014}" type="datetimeFigureOut">
              <a:rPr lang="en-GB" smtClean="0"/>
              <a:t>26/01/17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1F860-F717-4FDE-87B8-61CADA9A80CC}" type="slidenum">
              <a:rPr lang="en-GB" smtClean="0"/>
              <a:t>‹#›</a:t>
            </a:fld>
            <a:endParaRPr lang="en-GB"/>
          </a:p>
        </p:txBody>
      </p:sp>
    </p:spTree>
    <p:extLst>
      <p:ext uri="{BB962C8B-B14F-4D97-AF65-F5344CB8AC3E}">
        <p14:creationId xmlns:p14="http://schemas.microsoft.com/office/powerpoint/2010/main" val="2904687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2E66C5-DCF9-4D13-9EB8-2C3956943014}" type="datetimeFigureOut">
              <a:rPr lang="en-GB" smtClean="0"/>
              <a:t>26/01/17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1F860-F717-4FDE-87B8-61CADA9A80CC}" type="slidenum">
              <a:rPr lang="en-GB" smtClean="0"/>
              <a:t>‹#›</a:t>
            </a:fld>
            <a:endParaRPr lang="en-GB"/>
          </a:p>
        </p:txBody>
      </p:sp>
    </p:spTree>
    <p:extLst>
      <p:ext uri="{BB962C8B-B14F-4D97-AF65-F5344CB8AC3E}">
        <p14:creationId xmlns:p14="http://schemas.microsoft.com/office/powerpoint/2010/main" val="297214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2E66C5-DCF9-4D13-9EB8-2C3956943014}" type="datetimeFigureOut">
              <a:rPr lang="en-GB" smtClean="0"/>
              <a:t>26/01/17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1F860-F717-4FDE-87B8-61CADA9A80CC}" type="slidenum">
              <a:rPr lang="en-GB" smtClean="0"/>
              <a:t>‹#›</a:t>
            </a:fld>
            <a:endParaRPr lang="en-GB"/>
          </a:p>
        </p:txBody>
      </p:sp>
    </p:spTree>
    <p:extLst>
      <p:ext uri="{BB962C8B-B14F-4D97-AF65-F5344CB8AC3E}">
        <p14:creationId xmlns:p14="http://schemas.microsoft.com/office/powerpoint/2010/main" val="30455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2E66C5-DCF9-4D13-9EB8-2C3956943014}" type="datetimeFigureOut">
              <a:rPr lang="en-GB" smtClean="0"/>
              <a:t>26/01/17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1F860-F717-4FDE-87B8-61CADA9A80CC}" type="slidenum">
              <a:rPr lang="en-GB" smtClean="0"/>
              <a:t>‹#›</a:t>
            </a:fld>
            <a:endParaRPr lang="en-GB"/>
          </a:p>
        </p:txBody>
      </p:sp>
    </p:spTree>
    <p:extLst>
      <p:ext uri="{BB962C8B-B14F-4D97-AF65-F5344CB8AC3E}">
        <p14:creationId xmlns:p14="http://schemas.microsoft.com/office/powerpoint/2010/main" val="359096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E2E66C5-DCF9-4D13-9EB8-2C3956943014}" type="datetimeFigureOut">
              <a:rPr lang="en-GB" smtClean="0"/>
              <a:t>26/01/17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1F860-F717-4FDE-87B8-61CADA9A80CC}" type="slidenum">
              <a:rPr lang="en-GB" smtClean="0"/>
              <a:t>‹#›</a:t>
            </a:fld>
            <a:endParaRPr lang="en-GB"/>
          </a:p>
        </p:txBody>
      </p:sp>
    </p:spTree>
    <p:extLst>
      <p:ext uri="{BB962C8B-B14F-4D97-AF65-F5344CB8AC3E}">
        <p14:creationId xmlns:p14="http://schemas.microsoft.com/office/powerpoint/2010/main" val="158125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E2E66C5-DCF9-4D13-9EB8-2C3956943014}" type="datetimeFigureOut">
              <a:rPr lang="en-GB" smtClean="0"/>
              <a:t>26/01/17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81F860-F717-4FDE-87B8-61CADA9A80CC}" type="slidenum">
              <a:rPr lang="en-GB" smtClean="0"/>
              <a:t>‹#›</a:t>
            </a:fld>
            <a:endParaRPr lang="en-GB"/>
          </a:p>
        </p:txBody>
      </p:sp>
    </p:spTree>
    <p:extLst>
      <p:ext uri="{BB962C8B-B14F-4D97-AF65-F5344CB8AC3E}">
        <p14:creationId xmlns:p14="http://schemas.microsoft.com/office/powerpoint/2010/main" val="2828869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E2E66C5-DCF9-4D13-9EB8-2C3956943014}" type="datetimeFigureOut">
              <a:rPr lang="en-GB" smtClean="0"/>
              <a:t>26/01/17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81F860-F717-4FDE-87B8-61CADA9A80CC}" type="slidenum">
              <a:rPr lang="en-GB" smtClean="0"/>
              <a:t>‹#›</a:t>
            </a:fld>
            <a:endParaRPr lang="en-GB"/>
          </a:p>
        </p:txBody>
      </p:sp>
    </p:spTree>
    <p:extLst>
      <p:ext uri="{BB962C8B-B14F-4D97-AF65-F5344CB8AC3E}">
        <p14:creationId xmlns:p14="http://schemas.microsoft.com/office/powerpoint/2010/main" val="258651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E66C5-DCF9-4D13-9EB8-2C3956943014}" type="datetimeFigureOut">
              <a:rPr lang="en-GB" smtClean="0"/>
              <a:t>26/01/17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81F860-F717-4FDE-87B8-61CADA9A80CC}" type="slidenum">
              <a:rPr lang="en-GB" smtClean="0"/>
              <a:t>‹#›</a:t>
            </a:fld>
            <a:endParaRPr lang="en-GB"/>
          </a:p>
        </p:txBody>
      </p:sp>
    </p:spTree>
    <p:extLst>
      <p:ext uri="{BB962C8B-B14F-4D97-AF65-F5344CB8AC3E}">
        <p14:creationId xmlns:p14="http://schemas.microsoft.com/office/powerpoint/2010/main" val="188962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2E66C5-DCF9-4D13-9EB8-2C3956943014}" type="datetimeFigureOut">
              <a:rPr lang="en-GB" smtClean="0"/>
              <a:t>26/01/17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1F860-F717-4FDE-87B8-61CADA9A80CC}" type="slidenum">
              <a:rPr lang="en-GB" smtClean="0"/>
              <a:t>‹#›</a:t>
            </a:fld>
            <a:endParaRPr lang="en-GB"/>
          </a:p>
        </p:txBody>
      </p:sp>
    </p:spTree>
    <p:extLst>
      <p:ext uri="{BB962C8B-B14F-4D97-AF65-F5344CB8AC3E}">
        <p14:creationId xmlns:p14="http://schemas.microsoft.com/office/powerpoint/2010/main" val="279931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2E66C5-DCF9-4D13-9EB8-2C3956943014}" type="datetimeFigureOut">
              <a:rPr lang="en-GB" smtClean="0"/>
              <a:t>26/01/17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1F860-F717-4FDE-87B8-61CADA9A80CC}" type="slidenum">
              <a:rPr lang="en-GB" smtClean="0"/>
              <a:t>‹#›</a:t>
            </a:fld>
            <a:endParaRPr lang="en-GB"/>
          </a:p>
        </p:txBody>
      </p:sp>
    </p:spTree>
    <p:extLst>
      <p:ext uri="{BB962C8B-B14F-4D97-AF65-F5344CB8AC3E}">
        <p14:creationId xmlns:p14="http://schemas.microsoft.com/office/powerpoint/2010/main" val="957357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E66C5-DCF9-4D13-9EB8-2C3956943014}" type="datetimeFigureOut">
              <a:rPr lang="en-GB" smtClean="0"/>
              <a:t>26/01/17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1F860-F717-4FDE-87B8-61CADA9A80CC}" type="slidenum">
              <a:rPr lang="en-GB" smtClean="0"/>
              <a:t>‹#›</a:t>
            </a:fld>
            <a:endParaRPr lang="en-GB"/>
          </a:p>
        </p:txBody>
      </p:sp>
    </p:spTree>
    <p:extLst>
      <p:ext uri="{BB962C8B-B14F-4D97-AF65-F5344CB8AC3E}">
        <p14:creationId xmlns:p14="http://schemas.microsoft.com/office/powerpoint/2010/main" val="4089158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hyperlink" Target="http://www.errin.e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wmf"/><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chart" Target="../charts/chart1.xml"/><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14.emf"/><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eg"/><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 Id="rId3" Type="http://schemas.openxmlformats.org/officeDocument/2006/relationships/image" Target="../media/image21.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26.emf"/><Relationship Id="rId6" Type="http://schemas.openxmlformats.org/officeDocument/2006/relationships/image" Target="../media/image27.jpeg"/><Relationship Id="rId7" Type="http://schemas.openxmlformats.org/officeDocument/2006/relationships/hyperlink" Target="https://eu-smartcities.eu/content/inclusive-smart-cities-european-manifesto-citizen-engagement" TargetMode="External"/><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rrinnetwork.eu/" TargetMode="External"/><Relationship Id="rId4" Type="http://schemas.openxmlformats.org/officeDocument/2006/relationships/hyperlink" Target="mailto:communication@errin.eu" TargetMode="External"/><Relationship Id="rId5" Type="http://schemas.openxmlformats.org/officeDocument/2006/relationships/hyperlink" Target="mailto:members@errin.eu" TargetMode="External"/><Relationship Id="rId6" Type="http://schemas.openxmlformats.org/officeDocument/2006/relationships/hyperlink" Target="mailto:projects@errin.eu" TargetMode="External"/><Relationship Id="rId7" Type="http://schemas.openxmlformats.org/officeDocument/2006/relationships/hyperlink" Target="mailto:director@errin.eu" TargetMode="External"/><Relationship Id="rId8" Type="http://schemas.openxmlformats.org/officeDocument/2006/relationships/image" Target="../media/image29.jpeg"/><Relationship Id="rId9" Type="http://schemas.openxmlformats.org/officeDocument/2006/relationships/image" Target="../media/image30.jpeg"/><Relationship Id="rId10" Type="http://schemas.openxmlformats.org/officeDocument/2006/relationships/image" Target="../media/image31.jpeg"/><Relationship Id="rId11"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hyperlink" Target="http://www.errin.eu/" TargetMode="Externa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8300" y="2638879"/>
            <a:ext cx="9144000" cy="2387600"/>
          </a:xfrm>
        </p:spPr>
        <p:txBody>
          <a:bodyPr>
            <a:normAutofit fontScale="90000"/>
          </a:bodyPr>
          <a:lstStyle/>
          <a:p>
            <a:r>
              <a:rPr lang="en-GB" b="1" dirty="0">
                <a:solidFill>
                  <a:schemeClr val="accent2">
                    <a:lumMod val="75000"/>
                  </a:schemeClr>
                </a:solidFill>
              </a:rPr>
              <a:t/>
            </a:r>
            <a:br>
              <a:rPr lang="en-GB" b="1" dirty="0">
                <a:solidFill>
                  <a:schemeClr val="accent2">
                    <a:lumMod val="75000"/>
                  </a:schemeClr>
                </a:solidFill>
              </a:rPr>
            </a:br>
            <a:r>
              <a:rPr lang="en-GB" b="1" dirty="0">
                <a:solidFill>
                  <a:schemeClr val="accent2">
                    <a:lumMod val="75000"/>
                  </a:schemeClr>
                </a:solidFill>
              </a:rPr>
              <a:t/>
            </a:r>
            <a:br>
              <a:rPr lang="en-GB" b="1" dirty="0">
                <a:solidFill>
                  <a:schemeClr val="accent2">
                    <a:lumMod val="75000"/>
                  </a:schemeClr>
                </a:solidFill>
              </a:rPr>
            </a:br>
            <a:r>
              <a:rPr lang="en-GB" b="1" dirty="0">
                <a:solidFill>
                  <a:schemeClr val="accent2">
                    <a:lumMod val="75000"/>
                  </a:schemeClr>
                </a:solidFill>
              </a:rPr>
              <a:t/>
            </a:r>
            <a:br>
              <a:rPr lang="en-GB" b="1" dirty="0">
                <a:solidFill>
                  <a:schemeClr val="accent2">
                    <a:lumMod val="75000"/>
                  </a:schemeClr>
                </a:solidFill>
              </a:rPr>
            </a:br>
            <a:r>
              <a:rPr lang="en-GB" b="1" dirty="0" smtClean="0">
                <a:solidFill>
                  <a:schemeClr val="accent2">
                    <a:lumMod val="75000"/>
                  </a:schemeClr>
                </a:solidFill>
              </a:rPr>
              <a:t/>
            </a:r>
            <a:br>
              <a:rPr lang="en-GB" b="1" dirty="0" smtClean="0">
                <a:solidFill>
                  <a:schemeClr val="accent2">
                    <a:lumMod val="75000"/>
                  </a:schemeClr>
                </a:solidFill>
              </a:rPr>
            </a:br>
            <a:r>
              <a:rPr lang="en-GB" b="1" dirty="0">
                <a:solidFill>
                  <a:schemeClr val="accent2">
                    <a:lumMod val="75000"/>
                  </a:schemeClr>
                </a:solidFill>
              </a:rPr>
              <a:t/>
            </a:r>
            <a:br>
              <a:rPr lang="en-GB" b="1" dirty="0">
                <a:solidFill>
                  <a:schemeClr val="accent2">
                    <a:lumMod val="75000"/>
                  </a:schemeClr>
                </a:solidFill>
              </a:rPr>
            </a:br>
            <a:r>
              <a:rPr lang="en-GB" b="1" dirty="0" smtClean="0">
                <a:solidFill>
                  <a:schemeClr val="accent2">
                    <a:lumMod val="75000"/>
                  </a:schemeClr>
                </a:solidFill>
              </a:rPr>
              <a:t/>
            </a:r>
            <a:br>
              <a:rPr lang="en-GB" b="1" dirty="0" smtClean="0">
                <a:solidFill>
                  <a:schemeClr val="accent2">
                    <a:lumMod val="75000"/>
                  </a:schemeClr>
                </a:solidFill>
              </a:rPr>
            </a:br>
            <a:r>
              <a:rPr lang="en-GB" b="1" dirty="0">
                <a:solidFill>
                  <a:schemeClr val="accent2">
                    <a:lumMod val="75000"/>
                  </a:schemeClr>
                </a:solidFill>
              </a:rPr>
              <a:t/>
            </a:r>
            <a:br>
              <a:rPr lang="en-GB" b="1" dirty="0">
                <a:solidFill>
                  <a:schemeClr val="accent2">
                    <a:lumMod val="75000"/>
                  </a:schemeClr>
                </a:solidFill>
              </a:rPr>
            </a:br>
            <a:r>
              <a:rPr lang="en-GB" b="1" dirty="0" smtClean="0">
                <a:solidFill>
                  <a:schemeClr val="accent2">
                    <a:lumMod val="75000"/>
                  </a:schemeClr>
                </a:solidFill>
              </a:rPr>
              <a:t/>
            </a:r>
            <a:br>
              <a:rPr lang="en-GB" b="1" dirty="0" smtClean="0">
                <a:solidFill>
                  <a:schemeClr val="accent2">
                    <a:lumMod val="75000"/>
                  </a:schemeClr>
                </a:solidFill>
              </a:rPr>
            </a:br>
            <a:endParaRPr lang="en-GB" b="1" dirty="0">
              <a:solidFill>
                <a:schemeClr val="accent2">
                  <a:lumMod val="75000"/>
                </a:schemeClr>
              </a:solidFill>
            </a:endParaRPr>
          </a:p>
        </p:txBody>
      </p:sp>
      <p:sp>
        <p:nvSpPr>
          <p:cNvPr id="3" name="Subtitle 2"/>
          <p:cNvSpPr>
            <a:spLocks noGrp="1"/>
          </p:cNvSpPr>
          <p:nvPr>
            <p:ph type="subTitle" idx="1"/>
          </p:nvPr>
        </p:nvSpPr>
        <p:spPr>
          <a:xfrm>
            <a:off x="1524000" y="5006295"/>
            <a:ext cx="9144000" cy="1655762"/>
          </a:xfrm>
        </p:spPr>
        <p:txBody>
          <a:bodyPr/>
          <a:lstStyle/>
          <a:p>
            <a:endParaRPr lang="en-GB" dirty="0"/>
          </a:p>
          <a:p>
            <a:endParaRPr lang="en-GB" dirty="0"/>
          </a:p>
          <a:p>
            <a:r>
              <a:rPr lang="en-GB" dirty="0">
                <a:hlinkClick r:id="rId2"/>
              </a:rPr>
              <a:t>www.errin.eu</a:t>
            </a:r>
            <a:r>
              <a:rPr lang="en-GB" dirty="0"/>
              <a:t> </a:t>
            </a:r>
          </a:p>
        </p:txBody>
      </p:sp>
      <p:pic>
        <p:nvPicPr>
          <p:cNvPr id="4" name="Picture 4" descr="http://www.innowacje.lubuskie.pl/var/files/errin_logo%20horizontal.jpg"/>
          <p:cNvPicPr>
            <a:picLocks noChangeAspect="1" noChangeArrowheads="1"/>
          </p:cNvPicPr>
          <p:nvPr/>
        </p:nvPicPr>
        <p:blipFill>
          <a:blip r:embed="rId3">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7218418" y="581931"/>
            <a:ext cx="4586138" cy="108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59524" y="-126553"/>
            <a:ext cx="6096000" cy="3200876"/>
          </a:xfrm>
          <a:prstGeom prst="rect">
            <a:avLst/>
          </a:prstGeom>
        </p:spPr>
        <p:txBody>
          <a:bodyPr>
            <a:spAutoFit/>
          </a:bodyPr>
          <a:lstStyle/>
          <a:p>
            <a:r>
              <a:rPr lang="en-GB" b="1" dirty="0">
                <a:solidFill>
                  <a:schemeClr val="accent2">
                    <a:lumMod val="75000"/>
                  </a:schemeClr>
                </a:solidFill>
              </a:rPr>
              <a:t>	</a:t>
            </a:r>
            <a:br>
              <a:rPr lang="en-GB" b="1" dirty="0">
                <a:solidFill>
                  <a:schemeClr val="accent2">
                    <a:lumMod val="75000"/>
                  </a:schemeClr>
                </a:solidFill>
              </a:rPr>
            </a:br>
            <a:r>
              <a:rPr lang="en-GB" b="1" dirty="0">
                <a:solidFill>
                  <a:schemeClr val="accent2">
                    <a:lumMod val="75000"/>
                  </a:schemeClr>
                </a:solidFill>
              </a:rPr>
              <a:t/>
            </a:r>
            <a:br>
              <a:rPr lang="en-GB" b="1" dirty="0">
                <a:solidFill>
                  <a:schemeClr val="accent2">
                    <a:lumMod val="75000"/>
                  </a:schemeClr>
                </a:solidFill>
              </a:rPr>
            </a:br>
            <a:r>
              <a:rPr lang="en-GB" sz="4000" b="1" dirty="0" smtClean="0">
                <a:solidFill>
                  <a:schemeClr val="accent2">
                    <a:lumMod val="75000"/>
                  </a:schemeClr>
                </a:solidFill>
              </a:rPr>
              <a:t>Smart cities, smart specialisation and synergies</a:t>
            </a:r>
            <a:r>
              <a:rPr lang="en-GB" sz="4000" b="1" dirty="0">
                <a:solidFill>
                  <a:schemeClr val="accent2">
                    <a:lumMod val="75000"/>
                  </a:schemeClr>
                </a:solidFill>
              </a:rPr>
              <a:t>	</a:t>
            </a:r>
            <a:endParaRPr lang="en-GB" sz="4000" b="1" dirty="0" smtClean="0">
              <a:solidFill>
                <a:schemeClr val="accent2">
                  <a:lumMod val="75000"/>
                </a:schemeClr>
              </a:solidFill>
            </a:endParaRPr>
          </a:p>
          <a:p>
            <a:r>
              <a:rPr lang="en-GB" sz="2400" b="1" dirty="0" smtClean="0">
                <a:solidFill>
                  <a:schemeClr val="accent2">
                    <a:lumMod val="75000"/>
                  </a:schemeClr>
                </a:solidFill>
              </a:rPr>
              <a:t>Richard Tuffs, Director ERRIN</a:t>
            </a:r>
            <a:r>
              <a:rPr lang="en-GB" b="1" dirty="0">
                <a:solidFill>
                  <a:schemeClr val="accent2">
                    <a:lumMod val="75000"/>
                  </a:schemeClr>
                </a:solidFill>
              </a:rPr>
              <a:t/>
            </a:r>
            <a:br>
              <a:rPr lang="en-GB" b="1" dirty="0">
                <a:solidFill>
                  <a:schemeClr val="accent2">
                    <a:lumMod val="75000"/>
                  </a:schemeClr>
                </a:solidFill>
              </a:rPr>
            </a:br>
            <a:endParaRPr lang="en-GB" dirty="0"/>
          </a:p>
        </p:txBody>
      </p:sp>
      <p:sp>
        <p:nvSpPr>
          <p:cNvPr id="8" name="TextBox 7"/>
          <p:cNvSpPr txBox="1"/>
          <p:nvPr/>
        </p:nvSpPr>
        <p:spPr>
          <a:xfrm>
            <a:off x="7410659" y="4631073"/>
            <a:ext cx="5724644" cy="1754326"/>
          </a:xfrm>
          <a:prstGeom prst="rect">
            <a:avLst/>
          </a:prstGeom>
          <a:noFill/>
        </p:spPr>
        <p:txBody>
          <a:bodyPr wrap="none" rtlCol="0">
            <a:spAutoFit/>
          </a:bodyPr>
          <a:lstStyle/>
          <a:p>
            <a:r>
              <a:rPr lang="en-GB" b="1" dirty="0">
                <a:solidFill>
                  <a:schemeClr val="accent2">
                    <a:lumMod val="75000"/>
                  </a:schemeClr>
                </a:solidFill>
              </a:rPr>
              <a:t>(Un)Plugging Data	in Smart City-Regions	</a:t>
            </a:r>
            <a:endParaRPr lang="en-GB" b="1" dirty="0" smtClean="0">
              <a:solidFill>
                <a:schemeClr val="accent2">
                  <a:lumMod val="75000"/>
                </a:schemeClr>
              </a:solidFill>
            </a:endParaRPr>
          </a:p>
          <a:p>
            <a:r>
              <a:rPr lang="en-GB" dirty="0" smtClean="0">
                <a:solidFill>
                  <a:schemeClr val="accent2">
                    <a:lumMod val="75000"/>
                  </a:schemeClr>
                </a:solidFill>
              </a:rPr>
              <a:t>Bridging European Urban Transformations</a:t>
            </a:r>
            <a:r>
              <a:rPr lang="en-GB" dirty="0">
                <a:solidFill>
                  <a:schemeClr val="accent2">
                    <a:lumMod val="75000"/>
                  </a:schemeClr>
                </a:solidFill>
              </a:rPr>
              <a:t>		</a:t>
            </a:r>
            <a:br>
              <a:rPr lang="en-GB" dirty="0">
                <a:solidFill>
                  <a:schemeClr val="accent2">
                    <a:lumMod val="75000"/>
                  </a:schemeClr>
                </a:solidFill>
              </a:rPr>
            </a:br>
            <a:r>
              <a:rPr lang="en-GB" dirty="0" smtClean="0">
                <a:solidFill>
                  <a:schemeClr val="accent2">
                    <a:lumMod val="75000"/>
                  </a:schemeClr>
                </a:solidFill>
              </a:rPr>
              <a:t>Workshop Series in</a:t>
            </a:r>
            <a:r>
              <a:rPr lang="en-GB" dirty="0">
                <a:solidFill>
                  <a:schemeClr val="accent2">
                    <a:lumMod val="75000"/>
                  </a:schemeClr>
                </a:solidFill>
              </a:rPr>
              <a:t>	Brussels	2016-2017		</a:t>
            </a:r>
            <a:br>
              <a:rPr lang="en-GB" dirty="0">
                <a:solidFill>
                  <a:schemeClr val="accent2">
                    <a:lumMod val="75000"/>
                  </a:schemeClr>
                </a:solidFill>
              </a:rPr>
            </a:br>
            <a:r>
              <a:rPr lang="en-GB" dirty="0" smtClean="0">
                <a:solidFill>
                  <a:schemeClr val="accent2">
                    <a:lumMod val="75000"/>
                  </a:schemeClr>
                </a:solidFill>
              </a:rPr>
              <a:t>Funded by the ESRC</a:t>
            </a:r>
            <a:r>
              <a:rPr lang="en-GB" dirty="0">
                <a:solidFill>
                  <a:schemeClr val="accent2">
                    <a:lumMod val="75000"/>
                  </a:schemeClr>
                </a:solidFill>
              </a:rPr>
              <a:t>	</a:t>
            </a:r>
            <a:br>
              <a:rPr lang="en-GB" dirty="0">
                <a:solidFill>
                  <a:schemeClr val="accent2">
                    <a:lumMod val="75000"/>
                  </a:schemeClr>
                </a:solidFill>
              </a:rPr>
            </a:br>
            <a:r>
              <a:rPr lang="en-GB" dirty="0">
                <a:solidFill>
                  <a:schemeClr val="accent2">
                    <a:lumMod val="75000"/>
                  </a:schemeClr>
                </a:solidFill>
              </a:rPr>
              <a:t>	</a:t>
            </a:r>
            <a:br>
              <a:rPr lang="en-GB" dirty="0">
                <a:solidFill>
                  <a:schemeClr val="accent2">
                    <a:lumMod val="75000"/>
                  </a:schemeClr>
                </a:solidFill>
              </a:rPr>
            </a:br>
            <a:r>
              <a:rPr lang="en-GB" dirty="0" smtClean="0">
                <a:solidFill>
                  <a:schemeClr val="accent2">
                    <a:lumMod val="75000"/>
                  </a:schemeClr>
                </a:solidFill>
              </a:rPr>
              <a:t>1</a:t>
            </a:r>
            <a:r>
              <a:rPr lang="en-GB" baseline="30000" dirty="0" smtClean="0">
                <a:solidFill>
                  <a:schemeClr val="accent2">
                    <a:lumMod val="75000"/>
                  </a:schemeClr>
                </a:solidFill>
              </a:rPr>
              <a:t>st</a:t>
            </a:r>
            <a:r>
              <a:rPr lang="en-GB" dirty="0" smtClean="0">
                <a:solidFill>
                  <a:schemeClr val="accent2">
                    <a:lumMod val="75000"/>
                  </a:schemeClr>
                </a:solidFill>
              </a:rPr>
              <a:t> Workshop Brussels Nov 14</a:t>
            </a:r>
            <a:r>
              <a:rPr lang="en-GB" baseline="30000" dirty="0" smtClean="0">
                <a:solidFill>
                  <a:schemeClr val="accent2">
                    <a:lumMod val="75000"/>
                  </a:schemeClr>
                </a:solidFill>
              </a:rPr>
              <a:t>th</a:t>
            </a:r>
            <a:r>
              <a:rPr lang="en-GB" dirty="0" smtClean="0">
                <a:solidFill>
                  <a:schemeClr val="accent2">
                    <a:lumMod val="75000"/>
                  </a:schemeClr>
                </a:solidFill>
              </a:rPr>
              <a:t> 2016</a:t>
            </a:r>
            <a:endParaRPr lang="en-GB" dirty="0"/>
          </a:p>
        </p:txBody>
      </p:sp>
      <p:pic>
        <p:nvPicPr>
          <p:cNvPr id="9" name="Picture 8"/>
          <p:cNvPicPr>
            <a:picLocks noChangeAspect="1"/>
          </p:cNvPicPr>
          <p:nvPr/>
        </p:nvPicPr>
        <p:blipFill>
          <a:blip r:embed="rId4"/>
          <a:stretch>
            <a:fillRect/>
          </a:stretch>
        </p:blipFill>
        <p:spPr>
          <a:xfrm>
            <a:off x="877122" y="3257885"/>
            <a:ext cx="3944937" cy="2746375"/>
          </a:xfrm>
          <a:prstGeom prst="rect">
            <a:avLst/>
          </a:prstGeom>
          <a:solidFill>
            <a:schemeClr val="tx1">
              <a:lumMod val="65000"/>
            </a:schemeClr>
          </a:solidFill>
        </p:spPr>
      </p:pic>
    </p:spTree>
    <p:extLst>
      <p:ext uri="{BB962C8B-B14F-4D97-AF65-F5344CB8AC3E}">
        <p14:creationId xmlns:p14="http://schemas.microsoft.com/office/powerpoint/2010/main" val="1928205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rot="5400000">
            <a:off x="1469232" y="1718469"/>
            <a:ext cx="4679950" cy="40687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pPr>
              <a:defRPr/>
            </a:pPr>
            <a:r>
              <a:rPr lang="en-GB" b="1" dirty="0">
                <a:solidFill>
                  <a:schemeClr val="accent6">
                    <a:lumMod val="75000"/>
                  </a:schemeClr>
                </a:solidFill>
              </a:rPr>
              <a:t>Research and innovation and regional policy </a:t>
            </a:r>
          </a:p>
        </p:txBody>
      </p:sp>
      <p:pic>
        <p:nvPicPr>
          <p:cNvPr id="19460" name="Picture 3" descr="Y:\Documents\Back-Up\POLICY\Cohesion expert panel\cohesionpolicy20142020_full_highr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9726" y="1484314"/>
            <a:ext cx="202406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6"/>
          <p:cNvSpPr txBox="1">
            <a:spLocks noChangeArrowheads="1"/>
          </p:cNvSpPr>
          <p:nvPr/>
        </p:nvSpPr>
        <p:spPr bwMode="auto">
          <a:xfrm>
            <a:off x="6167439" y="2565400"/>
            <a:ext cx="17287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pPr eaLnBrk="1" hangingPunct="1"/>
            <a:r>
              <a:rPr lang="en-GB" altLang="en-US"/>
              <a:t>Smart</a:t>
            </a:r>
          </a:p>
          <a:p>
            <a:pPr eaLnBrk="1" hangingPunct="1"/>
            <a:r>
              <a:rPr lang="en-GB" altLang="en-US"/>
              <a:t>Specialisation and synergies </a:t>
            </a:r>
          </a:p>
        </p:txBody>
      </p:sp>
      <p:sp>
        <p:nvSpPr>
          <p:cNvPr id="8" name="Left-Right Arrow 7"/>
          <p:cNvSpPr/>
          <p:nvPr/>
        </p:nvSpPr>
        <p:spPr>
          <a:xfrm>
            <a:off x="5951539" y="3509964"/>
            <a:ext cx="1944687" cy="485775"/>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1704773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chemeClr val="accent2">
                    <a:lumMod val="75000"/>
                  </a:schemeClr>
                </a:solidFill>
              </a:rPr>
              <a:t>Triple helix supported by EU funding</a:t>
            </a:r>
            <a:endParaRPr lang="en-GB" b="1" dirty="0">
              <a:solidFill>
                <a:schemeClr val="accent2">
                  <a:lumMod val="75000"/>
                </a:schemeClr>
              </a:solidFill>
            </a:endParaRPr>
          </a:p>
        </p:txBody>
      </p:sp>
      <p:sp>
        <p:nvSpPr>
          <p:cNvPr id="5" name="Content Placeholder 4"/>
          <p:cNvSpPr>
            <a:spLocks noGrp="1"/>
          </p:cNvSpPr>
          <p:nvPr>
            <p:ph sz="half" idx="1"/>
          </p:nvPr>
        </p:nvSpPr>
        <p:spPr/>
        <p:txBody>
          <a:bodyPr/>
          <a:lstStyle/>
          <a:p>
            <a:pPr marL="0" indent="0">
              <a:buNone/>
            </a:pPr>
            <a:r>
              <a:rPr lang="en-GB" b="1" dirty="0" smtClean="0"/>
              <a:t>Horizon 2020 – €75 billion</a:t>
            </a:r>
          </a:p>
          <a:p>
            <a:endParaRPr lang="en-GB" dirty="0"/>
          </a:p>
        </p:txBody>
      </p:sp>
      <p:sp>
        <p:nvSpPr>
          <p:cNvPr id="6" name="Content Placeholder 5"/>
          <p:cNvSpPr>
            <a:spLocks noGrp="1"/>
          </p:cNvSpPr>
          <p:nvPr>
            <p:ph sz="half" idx="2"/>
          </p:nvPr>
        </p:nvSpPr>
        <p:spPr>
          <a:xfrm>
            <a:off x="5675586" y="1825625"/>
            <a:ext cx="5678214" cy="4351338"/>
          </a:xfrm>
        </p:spPr>
        <p:txBody>
          <a:bodyPr/>
          <a:lstStyle/>
          <a:p>
            <a:pPr marL="0" indent="0">
              <a:buNone/>
            </a:pPr>
            <a:r>
              <a:rPr lang="en-GB" b="1" dirty="0" smtClean="0"/>
              <a:t>European Structural and Investment Fund €352 billion</a:t>
            </a:r>
          </a:p>
          <a:p>
            <a:endParaRPr lang="en-GB" dirty="0" smtClean="0"/>
          </a:p>
          <a:p>
            <a:endParaRPr lang="en-GB" dirty="0"/>
          </a:p>
        </p:txBody>
      </p:sp>
      <p:grpSp>
        <p:nvGrpSpPr>
          <p:cNvPr id="10" name="Group 9"/>
          <p:cNvGrpSpPr>
            <a:grpSpLocks/>
          </p:cNvGrpSpPr>
          <p:nvPr/>
        </p:nvGrpSpPr>
        <p:grpSpPr bwMode="auto">
          <a:xfrm>
            <a:off x="5675586" y="3113690"/>
            <a:ext cx="6243337" cy="2509838"/>
            <a:chOff x="295" y="1388"/>
            <a:chExt cx="5171" cy="2586"/>
          </a:xfrm>
        </p:grpSpPr>
        <p:pic>
          <p:nvPicPr>
            <p:cNvPr id="11" name="Picture 10" descr="runners vierge"/>
            <p:cNvPicPr>
              <a:picLocks noChangeAspect="1" noChangeArrowheads="1"/>
            </p:cNvPicPr>
            <p:nvPr/>
          </p:nvPicPr>
          <p:blipFill>
            <a:blip r:embed="rId2" cstate="print">
              <a:extLst>
                <a:ext uri="{28A0092B-C50C-407E-A947-70E740481C1C}">
                  <a14:useLocalDpi xmlns:a14="http://schemas.microsoft.com/office/drawing/2010/main" val="0"/>
                </a:ext>
              </a:extLst>
            </a:blip>
            <a:srcRect b="3363"/>
            <a:stretch>
              <a:fillRect/>
            </a:stretch>
          </p:blipFill>
          <p:spPr bwMode="gray">
            <a:xfrm>
              <a:off x="295" y="1388"/>
              <a:ext cx="5171" cy="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6"/>
            <p:cNvSpPr>
              <a:spLocks noChangeArrowheads="1"/>
            </p:cNvSpPr>
            <p:nvPr/>
          </p:nvSpPr>
          <p:spPr bwMode="gray">
            <a:xfrm>
              <a:off x="2154" y="1480"/>
              <a:ext cx="2166" cy="506"/>
            </a:xfrm>
            <a:prstGeom prst="roundRect">
              <a:avLst>
                <a:gd name="adj" fmla="val 35782"/>
              </a:avLst>
            </a:prstGeom>
            <a:solidFill>
              <a:schemeClr val="bg1"/>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lgn="ctr">
                  <a:solidFill>
                    <a:schemeClr val="tx1"/>
                  </a:solidFill>
                  <a:round/>
                  <a:headEnd/>
                  <a:tailEnd/>
                </a14:hiddenLine>
              </a:ext>
            </a:ex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ClrTx/>
                <a:buFontTx/>
                <a:buNone/>
              </a:pPr>
              <a:r>
                <a:rPr lang="fr-BE" altLang="fr-FR">
                  <a:solidFill>
                    <a:srgbClr val="0F5494"/>
                  </a:solidFill>
                </a:rPr>
                <a:t>The reforms agreed for the </a:t>
              </a:r>
              <a:r>
                <a:rPr lang="fr-BE" altLang="fr-FR" b="1">
                  <a:solidFill>
                    <a:srgbClr val="0F5494"/>
                  </a:solidFill>
                </a:rPr>
                <a:t>2014-2020 period</a:t>
              </a:r>
              <a:r>
                <a:rPr lang="fr-BE" altLang="fr-FR">
                  <a:solidFill>
                    <a:srgbClr val="0F5494"/>
                  </a:solidFill>
                </a:rPr>
                <a:t> are designed to </a:t>
              </a:r>
              <a:r>
                <a:rPr lang="fr-BE" altLang="fr-FR" b="1">
                  <a:solidFill>
                    <a:srgbClr val="0F5494"/>
                  </a:solidFill>
                </a:rPr>
                <a:t>maximise the impact</a:t>
              </a:r>
              <a:r>
                <a:rPr lang="fr-BE" altLang="fr-FR">
                  <a:solidFill>
                    <a:srgbClr val="0F5494"/>
                  </a:solidFill>
                </a:rPr>
                <a:t> of the available </a:t>
              </a:r>
              <a:r>
                <a:rPr lang="fr-BE" altLang="fr-FR" b="1">
                  <a:solidFill>
                    <a:srgbClr val="0F5494"/>
                  </a:solidFill>
                </a:rPr>
                <a:t>EU funding</a:t>
              </a:r>
              <a:r>
                <a:rPr lang="fr-BE" altLang="fr-FR">
                  <a:solidFill>
                    <a:srgbClr val="0F5494"/>
                  </a:solidFill>
                </a:rPr>
                <a:t>.</a:t>
              </a:r>
              <a:endParaRPr lang="fr-FR" altLang="fr-FR">
                <a:solidFill>
                  <a:srgbClr val="0F5494"/>
                </a:solidFill>
              </a:endParaRPr>
            </a:p>
          </p:txBody>
        </p:sp>
        <p:sp>
          <p:nvSpPr>
            <p:cNvPr id="13" name="Rectangle 12"/>
            <p:cNvSpPr>
              <a:spLocks noChangeAspect="1" noChangeArrowheads="1"/>
            </p:cNvSpPr>
            <p:nvPr/>
          </p:nvSpPr>
          <p:spPr bwMode="gray">
            <a:xfrm>
              <a:off x="1080" y="2108"/>
              <a:ext cx="87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ct val="0"/>
                </a:spcBef>
                <a:buClrTx/>
                <a:buFontTx/>
                <a:buNone/>
              </a:pPr>
              <a:r>
                <a:rPr lang="en-GB" altLang="sl-SI" sz="1400" b="1">
                  <a:solidFill>
                    <a:schemeClr val="tx1"/>
                  </a:solidFill>
                  <a:cs typeface="Arial" panose="020B0604020202020204" pitchFamily="34" charset="0"/>
                </a:rPr>
                <a:t>€1 082 billion</a:t>
              </a:r>
            </a:p>
          </p:txBody>
        </p:sp>
        <p:sp>
          <p:nvSpPr>
            <p:cNvPr id="14" name="AutoShape 10"/>
            <p:cNvSpPr>
              <a:spLocks noChangeArrowheads="1"/>
            </p:cNvSpPr>
            <p:nvPr/>
          </p:nvSpPr>
          <p:spPr bwMode="gray">
            <a:xfrm>
              <a:off x="798" y="1961"/>
              <a:ext cx="1327" cy="154"/>
            </a:xfrm>
            <a:prstGeom prst="roundRect">
              <a:avLst>
                <a:gd name="adj" fmla="val 20792"/>
              </a:avLst>
            </a:prstGeom>
            <a:solidFill>
              <a:schemeClr val="tx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ct val="0"/>
                </a:spcBef>
                <a:buClrTx/>
                <a:buFontTx/>
                <a:buNone/>
              </a:pPr>
              <a:r>
                <a:rPr lang="fr-FR" altLang="fr-FR" sz="800" b="1">
                  <a:solidFill>
                    <a:srgbClr val="FFFFFF"/>
                  </a:solidFill>
                  <a:cs typeface="Arial" panose="020B0604020202020204" pitchFamily="34" charset="0"/>
                </a:rPr>
                <a:t>OVERALL EU 2014-2020 BUDGET</a:t>
              </a:r>
            </a:p>
          </p:txBody>
        </p:sp>
        <p:sp>
          <p:nvSpPr>
            <p:cNvPr id="15" name="AutoShape 11"/>
            <p:cNvSpPr>
              <a:spLocks noChangeArrowheads="1"/>
            </p:cNvSpPr>
            <p:nvPr/>
          </p:nvSpPr>
          <p:spPr bwMode="gray">
            <a:xfrm>
              <a:off x="377" y="2583"/>
              <a:ext cx="764" cy="467"/>
            </a:xfrm>
            <a:prstGeom prst="roundRect">
              <a:avLst>
                <a:gd name="adj" fmla="val 8898"/>
              </a:avLst>
            </a:prstGeom>
            <a:solidFill>
              <a:srgbClr val="399499"/>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ct val="0"/>
                </a:spcBef>
                <a:buClrTx/>
                <a:buFontTx/>
                <a:buNone/>
              </a:pPr>
              <a:r>
                <a:rPr lang="fr-FR" altLang="fr-FR" sz="800" b="1">
                  <a:solidFill>
                    <a:srgbClr val="FFFFFF"/>
                  </a:solidFill>
                  <a:cs typeface="Arial" panose="020B0604020202020204" pitchFamily="34" charset="0"/>
                </a:rPr>
                <a:t>Other EU policies</a:t>
              </a:r>
            </a:p>
            <a:p>
              <a:pPr algn="r">
                <a:lnSpc>
                  <a:spcPct val="100000"/>
                </a:lnSpc>
                <a:spcBef>
                  <a:spcPct val="0"/>
                </a:spcBef>
                <a:buClrTx/>
                <a:buFontTx/>
                <a:buNone/>
              </a:pPr>
              <a:r>
                <a:rPr lang="fr-BE" altLang="fr-FR" sz="800" b="1">
                  <a:solidFill>
                    <a:srgbClr val="FFFFFF"/>
                  </a:solidFill>
                  <a:cs typeface="Arial" panose="020B0604020202020204" pitchFamily="34" charset="0"/>
                </a:rPr>
                <a:t>Agruculture</a:t>
              </a:r>
            </a:p>
            <a:p>
              <a:pPr algn="r">
                <a:lnSpc>
                  <a:spcPct val="100000"/>
                </a:lnSpc>
                <a:spcBef>
                  <a:spcPct val="0"/>
                </a:spcBef>
                <a:buClrTx/>
                <a:buFontTx/>
                <a:buNone/>
              </a:pPr>
              <a:r>
                <a:rPr lang="fr-BE" altLang="fr-FR" sz="800" b="1">
                  <a:solidFill>
                    <a:srgbClr val="FFFFFF"/>
                  </a:solidFill>
                  <a:cs typeface="Arial" panose="020B0604020202020204" pitchFamily="34" charset="0"/>
                </a:rPr>
                <a:t>Research</a:t>
              </a:r>
            </a:p>
            <a:p>
              <a:pPr algn="r">
                <a:lnSpc>
                  <a:spcPct val="100000"/>
                </a:lnSpc>
                <a:spcBef>
                  <a:spcPct val="0"/>
                </a:spcBef>
                <a:buClrTx/>
                <a:buFontTx/>
                <a:buNone/>
              </a:pPr>
              <a:r>
                <a:rPr lang="fr-BE" altLang="fr-FR" sz="800" b="1">
                  <a:solidFill>
                    <a:srgbClr val="FFFFFF"/>
                  </a:solidFill>
                  <a:cs typeface="Arial" panose="020B0604020202020204" pitchFamily="34" charset="0"/>
                </a:rPr>
                <a:t>External</a:t>
              </a:r>
            </a:p>
            <a:p>
              <a:pPr algn="r">
                <a:lnSpc>
                  <a:spcPct val="100000"/>
                </a:lnSpc>
                <a:spcBef>
                  <a:spcPct val="0"/>
                </a:spcBef>
                <a:buClrTx/>
                <a:buFontTx/>
                <a:buNone/>
              </a:pPr>
              <a:r>
                <a:rPr lang="fr-BE" altLang="fr-FR" sz="800" b="1">
                  <a:solidFill>
                    <a:srgbClr val="FFFFFF"/>
                  </a:solidFill>
                  <a:cs typeface="Arial" panose="020B0604020202020204" pitchFamily="34" charset="0"/>
                </a:rPr>
                <a:t>Etc.</a:t>
              </a:r>
              <a:endParaRPr lang="fr-FR" altLang="fr-FR" sz="800" b="1">
                <a:solidFill>
                  <a:srgbClr val="FFFFFF"/>
                </a:solidFill>
                <a:cs typeface="Arial" panose="020B0604020202020204" pitchFamily="34" charset="0"/>
              </a:endParaRPr>
            </a:p>
          </p:txBody>
        </p:sp>
        <p:sp>
          <p:nvSpPr>
            <p:cNvPr id="16" name="Rectangle 15"/>
            <p:cNvSpPr>
              <a:spLocks noChangeAspect="1" noChangeArrowheads="1"/>
            </p:cNvSpPr>
            <p:nvPr/>
          </p:nvSpPr>
          <p:spPr bwMode="gray">
            <a:xfrm>
              <a:off x="425" y="3056"/>
              <a:ext cx="87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ClrTx/>
                <a:buFontTx/>
                <a:buNone/>
              </a:pPr>
              <a:r>
                <a:rPr lang="en-GB" altLang="sl-SI" sz="1400" b="1">
                  <a:solidFill>
                    <a:srgbClr val="399499"/>
                  </a:solidFill>
                  <a:cs typeface="Arial" panose="020B0604020202020204" pitchFamily="34" charset="0"/>
                </a:rPr>
                <a:t>€730.2 billion</a:t>
              </a:r>
            </a:p>
          </p:txBody>
        </p:sp>
        <p:sp>
          <p:nvSpPr>
            <p:cNvPr id="17" name="Rectangle 16"/>
            <p:cNvSpPr>
              <a:spLocks noChangeAspect="1" noChangeArrowheads="1"/>
            </p:cNvSpPr>
            <p:nvPr/>
          </p:nvSpPr>
          <p:spPr bwMode="gray">
            <a:xfrm>
              <a:off x="425" y="2283"/>
              <a:ext cx="7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ClrTx/>
                <a:buFontTx/>
                <a:buNone/>
              </a:pPr>
              <a:r>
                <a:rPr lang="en-GB" altLang="sl-SI" sz="2400" b="1">
                  <a:solidFill>
                    <a:srgbClr val="399499"/>
                  </a:solidFill>
                  <a:cs typeface="Arial" panose="020B0604020202020204" pitchFamily="34" charset="0"/>
                </a:rPr>
                <a:t>67.5</a:t>
              </a:r>
              <a:r>
                <a:rPr lang="sl-SI" altLang="sl-SI" sz="2400" b="1">
                  <a:solidFill>
                    <a:srgbClr val="399499"/>
                  </a:solidFill>
                  <a:cs typeface="Arial" panose="020B0604020202020204" pitchFamily="34" charset="0"/>
                </a:rPr>
                <a:t>%</a:t>
              </a:r>
              <a:endParaRPr lang="en-GB" altLang="sl-SI" sz="2400" b="1">
                <a:solidFill>
                  <a:srgbClr val="399499"/>
                </a:solidFill>
                <a:cs typeface="Arial" panose="020B0604020202020204" pitchFamily="34" charset="0"/>
              </a:endParaRPr>
            </a:p>
          </p:txBody>
        </p:sp>
        <p:sp>
          <p:nvSpPr>
            <p:cNvPr id="18" name="Rectangle 17"/>
            <p:cNvSpPr>
              <a:spLocks noChangeAspect="1" noChangeArrowheads="1"/>
            </p:cNvSpPr>
            <p:nvPr/>
          </p:nvSpPr>
          <p:spPr bwMode="gray">
            <a:xfrm>
              <a:off x="1954" y="2283"/>
              <a:ext cx="7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ClrTx/>
                <a:buFontTx/>
                <a:buNone/>
              </a:pPr>
              <a:r>
                <a:rPr lang="en-GB" altLang="sl-SI" sz="2400" b="1">
                  <a:solidFill>
                    <a:schemeClr val="tx1"/>
                  </a:solidFill>
                  <a:cs typeface="Arial" panose="020B0604020202020204" pitchFamily="34" charset="0"/>
                </a:rPr>
                <a:t>32.5</a:t>
              </a:r>
              <a:r>
                <a:rPr lang="sl-SI" altLang="sl-SI" sz="2400" b="1">
                  <a:solidFill>
                    <a:schemeClr val="tx1"/>
                  </a:solidFill>
                  <a:cs typeface="Arial" panose="020B0604020202020204" pitchFamily="34" charset="0"/>
                </a:rPr>
                <a:t>%</a:t>
              </a:r>
              <a:endParaRPr lang="en-GB" altLang="sl-SI" sz="2400" b="1">
                <a:solidFill>
                  <a:schemeClr val="tx1"/>
                </a:solidFill>
                <a:cs typeface="Arial" panose="020B0604020202020204" pitchFamily="34" charset="0"/>
              </a:endParaRPr>
            </a:p>
          </p:txBody>
        </p:sp>
        <p:sp>
          <p:nvSpPr>
            <p:cNvPr id="19" name="Rectangle 18"/>
            <p:cNvSpPr>
              <a:spLocks noChangeAspect="1" noChangeArrowheads="1"/>
            </p:cNvSpPr>
            <p:nvPr/>
          </p:nvSpPr>
          <p:spPr bwMode="gray">
            <a:xfrm>
              <a:off x="1954" y="2738"/>
              <a:ext cx="87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ClrTx/>
                <a:buFontTx/>
                <a:buNone/>
              </a:pPr>
              <a:r>
                <a:rPr lang="en-GB" altLang="sl-SI" sz="1400" b="1">
                  <a:solidFill>
                    <a:schemeClr val="tx1"/>
                  </a:solidFill>
                  <a:cs typeface="Arial" panose="020B0604020202020204" pitchFamily="34" charset="0"/>
                </a:rPr>
                <a:t>€351.8 billion</a:t>
              </a:r>
            </a:p>
          </p:txBody>
        </p:sp>
        <p:sp>
          <p:nvSpPr>
            <p:cNvPr id="20" name="AutoShape 16"/>
            <p:cNvSpPr>
              <a:spLocks noChangeArrowheads="1"/>
            </p:cNvSpPr>
            <p:nvPr/>
          </p:nvSpPr>
          <p:spPr bwMode="gray">
            <a:xfrm>
              <a:off x="1954" y="2583"/>
              <a:ext cx="803" cy="142"/>
            </a:xfrm>
            <a:prstGeom prst="roundRect">
              <a:avLst>
                <a:gd name="adj" fmla="val 8898"/>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ClrTx/>
                <a:buFontTx/>
                <a:buNone/>
              </a:pPr>
              <a:r>
                <a:rPr lang="fr-FR" altLang="fr-FR" sz="800" b="1">
                  <a:solidFill>
                    <a:srgbClr val="FFFFFF"/>
                  </a:solidFill>
                  <a:cs typeface="Arial" panose="020B0604020202020204" pitchFamily="34" charset="0"/>
                </a:rPr>
                <a:t>COHESION POLICY</a:t>
              </a:r>
            </a:p>
          </p:txBody>
        </p:sp>
        <p:sp>
          <p:nvSpPr>
            <p:cNvPr id="21" name="Oval 20"/>
            <p:cNvSpPr>
              <a:spLocks noChangeArrowheads="1"/>
            </p:cNvSpPr>
            <p:nvPr/>
          </p:nvSpPr>
          <p:spPr bwMode="gray">
            <a:xfrm>
              <a:off x="4585" y="1482"/>
              <a:ext cx="727" cy="727"/>
            </a:xfrm>
            <a:prstGeom prst="ellipse">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rgbClr val="33CCCC">
                      <a:alpha val="50195"/>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ClrTx/>
                <a:buFontTx/>
                <a:buNone/>
              </a:pPr>
              <a:r>
                <a:rPr lang="en-GB" altLang="sl-SI" sz="1400" b="1">
                  <a:solidFill>
                    <a:schemeClr val="bg1"/>
                  </a:solidFill>
                  <a:cs typeface="Arial" panose="020B0604020202020204" pitchFamily="34" charset="0"/>
                </a:rPr>
                <a:t>GROWTH</a:t>
              </a:r>
              <a:endParaRPr lang="fr-FR" altLang="fr-FR" sz="1400" b="1">
                <a:solidFill>
                  <a:schemeClr val="bg1"/>
                </a:solidFill>
                <a:cs typeface="Arial" panose="020B0604020202020204" pitchFamily="34" charset="0"/>
              </a:endParaRPr>
            </a:p>
          </p:txBody>
        </p:sp>
        <p:sp>
          <p:nvSpPr>
            <p:cNvPr id="22" name="WordArt 18"/>
            <p:cNvSpPr>
              <a:spLocks noChangeArrowheads="1" noChangeShapeType="1" noTextEdit="1"/>
            </p:cNvSpPr>
            <p:nvPr/>
          </p:nvSpPr>
          <p:spPr bwMode="gray">
            <a:xfrm rot="-1618326">
              <a:off x="3152" y="2841"/>
              <a:ext cx="483" cy="18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CascadeUp">
                <a:avLst>
                  <a:gd name="adj" fmla="val 52032"/>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kern="10">
                  <a:solidFill>
                    <a:schemeClr val="bg1"/>
                  </a:solidFill>
                  <a:ea typeface="Verdana" panose="020B0604030504040204" pitchFamily="34" charset="0"/>
                  <a:cs typeface="Verdana" panose="020B0604030504040204" pitchFamily="34" charset="0"/>
                </a:rPr>
                <a:t>Smart</a:t>
              </a:r>
            </a:p>
          </p:txBody>
        </p:sp>
        <p:sp>
          <p:nvSpPr>
            <p:cNvPr id="23" name="WordArt 19"/>
            <p:cNvSpPr>
              <a:spLocks noChangeArrowheads="1" noChangeShapeType="1" noTextEdit="1"/>
            </p:cNvSpPr>
            <p:nvPr/>
          </p:nvSpPr>
          <p:spPr bwMode="gray">
            <a:xfrm rot="-1917808">
              <a:off x="3425" y="2795"/>
              <a:ext cx="816" cy="22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CascadeUp">
                <a:avLst>
                  <a:gd name="adj" fmla="val 44444"/>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kern="10">
                  <a:solidFill>
                    <a:schemeClr val="bg1"/>
                  </a:solidFill>
                  <a:ea typeface="Verdana" panose="020B0604030504040204" pitchFamily="34" charset="0"/>
                  <a:cs typeface="Verdana" panose="020B0604030504040204" pitchFamily="34" charset="0"/>
                </a:rPr>
                <a:t>Sustainable</a:t>
              </a:r>
            </a:p>
          </p:txBody>
        </p:sp>
        <p:sp>
          <p:nvSpPr>
            <p:cNvPr id="24" name="WordArt 20"/>
            <p:cNvSpPr>
              <a:spLocks noChangeArrowheads="1" noChangeShapeType="1" noTextEdit="1"/>
            </p:cNvSpPr>
            <p:nvPr/>
          </p:nvSpPr>
          <p:spPr bwMode="gray">
            <a:xfrm rot="-2175535">
              <a:off x="3800" y="2927"/>
              <a:ext cx="681" cy="22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CascadeUp">
                <a:avLst>
                  <a:gd name="adj" fmla="val 44444"/>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kern="10">
                  <a:solidFill>
                    <a:schemeClr val="bg1"/>
                  </a:solidFill>
                  <a:ea typeface="Verdana" panose="020B0604030504040204" pitchFamily="34" charset="0"/>
                  <a:cs typeface="Verdana" panose="020B0604030504040204" pitchFamily="34" charset="0"/>
                </a:rPr>
                <a:t>Inclusive</a:t>
              </a:r>
            </a:p>
          </p:txBody>
        </p:sp>
        <p:sp>
          <p:nvSpPr>
            <p:cNvPr id="25" name="WordArt 21"/>
            <p:cNvSpPr>
              <a:spLocks noChangeArrowheads="1" noChangeShapeType="1" noTextEdit="1"/>
            </p:cNvSpPr>
            <p:nvPr/>
          </p:nvSpPr>
          <p:spPr bwMode="gray">
            <a:xfrm rot="832892">
              <a:off x="2608" y="3294"/>
              <a:ext cx="1373" cy="43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CascadeDown">
                <a:avLst>
                  <a:gd name="adj" fmla="val 73472"/>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kern="10">
                  <a:solidFill>
                    <a:schemeClr val="bg1"/>
                  </a:solidFill>
                  <a:ea typeface="Verdana" panose="020B0604030504040204" pitchFamily="34" charset="0"/>
                  <a:cs typeface="Verdana" panose="020B0604030504040204" pitchFamily="34" charset="0"/>
                </a:rPr>
                <a:t>Cohesion Policy</a:t>
              </a:r>
            </a:p>
            <a:p>
              <a:pPr algn="ctr"/>
              <a:r>
                <a:rPr lang="en-GB" sz="3600" b="1" kern="10">
                  <a:solidFill>
                    <a:schemeClr val="bg1"/>
                  </a:solidFill>
                  <a:ea typeface="Verdana" panose="020B0604030504040204" pitchFamily="34" charset="0"/>
                  <a:cs typeface="Verdana" panose="020B0604030504040204" pitchFamily="34" charset="0"/>
                </a:rPr>
                <a:t>delivers </a:t>
              </a:r>
            </a:p>
            <a:p>
              <a:pPr algn="ctr"/>
              <a:r>
                <a:rPr lang="en-GB" sz="3600" b="1" kern="10">
                  <a:solidFill>
                    <a:schemeClr val="bg1"/>
                  </a:solidFill>
                  <a:ea typeface="Verdana" panose="020B0604030504040204" pitchFamily="34" charset="0"/>
                  <a:cs typeface="Verdana" panose="020B0604030504040204" pitchFamily="34" charset="0"/>
                </a:rPr>
                <a:t>Europe 2020 Strategy</a:t>
              </a:r>
            </a:p>
          </p:txBody>
        </p:sp>
      </p:grpSp>
      <p:pic>
        <p:nvPicPr>
          <p:cNvPr id="2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744" y="2369309"/>
            <a:ext cx="3788675" cy="171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Chart 26"/>
          <p:cNvGraphicFramePr>
            <a:graphicFrameLocks/>
          </p:cNvGraphicFramePr>
          <p:nvPr>
            <p:extLst>
              <p:ext uri="{D42A27DB-BD31-4B8C-83A1-F6EECF244321}">
                <p14:modId xmlns:p14="http://schemas.microsoft.com/office/powerpoint/2010/main" val="2861775670"/>
              </p:ext>
            </p:extLst>
          </p:nvPr>
        </p:nvGraphicFramePr>
        <p:xfrm>
          <a:off x="2111123" y="4229750"/>
          <a:ext cx="2974831" cy="21265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0782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2">
                    <a:lumMod val="75000"/>
                  </a:schemeClr>
                </a:solidFill>
              </a:rPr>
              <a:t>The call for synergies</a:t>
            </a:r>
            <a:endParaRPr lang="en-GB" b="1" dirty="0">
              <a:solidFill>
                <a:schemeClr val="accent2">
                  <a:lumMod val="75000"/>
                </a:schemeClr>
              </a:solidFill>
            </a:endParaRPr>
          </a:p>
        </p:txBody>
      </p:sp>
      <p:sp>
        <p:nvSpPr>
          <p:cNvPr id="3" name="Content Placeholder 2"/>
          <p:cNvSpPr>
            <a:spLocks noGrp="1"/>
          </p:cNvSpPr>
          <p:nvPr>
            <p:ph idx="1"/>
          </p:nvPr>
        </p:nvSpPr>
        <p:spPr/>
        <p:txBody>
          <a:bodyPr/>
          <a:lstStyle/>
          <a:p>
            <a:r>
              <a:rPr lang="en-GB" dirty="0"/>
              <a:t>Building meaningful interactions between the two policy frameworks and their investment strategies can have significant impacts on the economy, combining place-based innovation investments in smart specialisation priorities with world-class research and innovation initiatives, thus </a:t>
            </a:r>
            <a:r>
              <a:rPr lang="en-GB" u="sng" dirty="0"/>
              <a:t>ensuring a higher impact of the funds</a:t>
            </a:r>
            <a:r>
              <a:rPr lang="en-GB" dirty="0"/>
              <a:t>.</a:t>
            </a:r>
          </a:p>
          <a:p>
            <a:r>
              <a:rPr lang="en-GB" dirty="0"/>
              <a:t>Fostering synergies will not only bring about </a:t>
            </a:r>
            <a:r>
              <a:rPr lang="en-GB" u="sng" dirty="0"/>
              <a:t>better efficiency</a:t>
            </a:r>
            <a:r>
              <a:rPr lang="en-GB" dirty="0"/>
              <a:t>, it will ultimately lead to a positive impact on </a:t>
            </a:r>
            <a:r>
              <a:rPr lang="en-GB" u="sng" dirty="0"/>
              <a:t>jobs, growth and competitiveness </a:t>
            </a:r>
            <a:r>
              <a:rPr lang="en-GB" dirty="0"/>
              <a:t>across Europe's diverse regions – a positive impact from investing more in developing regional research and innovation capacities, the drivers of economic growth in the Union.</a:t>
            </a:r>
          </a:p>
        </p:txBody>
      </p:sp>
    </p:spTree>
    <p:extLst>
      <p:ext uri="{BB962C8B-B14F-4D97-AF65-F5344CB8AC3E}">
        <p14:creationId xmlns:p14="http://schemas.microsoft.com/office/powerpoint/2010/main" val="182043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4717"/>
          </a:xfrm>
        </p:spPr>
        <p:txBody>
          <a:bodyPr/>
          <a:lstStyle/>
          <a:p>
            <a:r>
              <a:rPr lang="en-GB" b="1" dirty="0">
                <a:solidFill>
                  <a:schemeClr val="accent2">
                    <a:lumMod val="75000"/>
                  </a:schemeClr>
                </a:solidFill>
              </a:rPr>
              <a:t>Synergies</a:t>
            </a:r>
          </a:p>
        </p:txBody>
      </p:sp>
      <p:sp>
        <p:nvSpPr>
          <p:cNvPr id="3" name="Content Placeholder 2"/>
          <p:cNvSpPr>
            <a:spLocks noGrp="1"/>
          </p:cNvSpPr>
          <p:nvPr>
            <p:ph idx="1"/>
          </p:nvPr>
        </p:nvSpPr>
        <p:spPr>
          <a:xfrm>
            <a:off x="838200" y="1423358"/>
            <a:ext cx="10515600" cy="4753605"/>
          </a:xfrm>
        </p:spPr>
        <p:txBody>
          <a:bodyPr>
            <a:normAutofit fontScale="85000" lnSpcReduction="20000"/>
          </a:bodyPr>
          <a:lstStyle/>
          <a:p>
            <a:r>
              <a:rPr lang="en-GB" b="1" dirty="0"/>
              <a:t>Synergy-type 1</a:t>
            </a:r>
            <a:r>
              <a:rPr lang="en-GB" dirty="0"/>
              <a:t>: </a:t>
            </a:r>
            <a:r>
              <a:rPr lang="en-GB" u="sng" dirty="0"/>
              <a:t>Providing funding from alternative sources </a:t>
            </a:r>
            <a:r>
              <a:rPr lang="en-GB" dirty="0"/>
              <a:t>for positively evaluated Framework Programme/Horizon 2020 proposals but not funded due to insufficient Call budgets</a:t>
            </a:r>
          </a:p>
          <a:p>
            <a:r>
              <a:rPr lang="en-GB" b="1" dirty="0"/>
              <a:t>Synergy-type 2</a:t>
            </a:r>
            <a:r>
              <a:rPr lang="en-GB" dirty="0"/>
              <a:t>: Funding </a:t>
            </a:r>
            <a:r>
              <a:rPr lang="en-GB" u="sng" dirty="0"/>
              <a:t>actions that build research and innovation capacities </a:t>
            </a:r>
            <a:r>
              <a:rPr lang="en-GB" dirty="0"/>
              <a:t>of actors aimed at participating in the Framework Programme/Horizon 2020 or other internationally competitive research and innovation programmes (</a:t>
            </a:r>
            <a:r>
              <a:rPr lang="en-GB" u="sng" dirty="0"/>
              <a:t>sequential - upstream</a:t>
            </a:r>
            <a:r>
              <a:rPr lang="en-GB" dirty="0"/>
              <a:t>)</a:t>
            </a:r>
          </a:p>
          <a:p>
            <a:r>
              <a:rPr lang="en-GB" b="1" dirty="0"/>
              <a:t>Synergy-type 3</a:t>
            </a:r>
            <a:r>
              <a:rPr lang="en-GB" dirty="0"/>
              <a:t>: Funding actions that capitalise on already implemented Framework Programme/Horizon 2020 research and innovation </a:t>
            </a:r>
            <a:r>
              <a:rPr lang="en-GB" u="sng" dirty="0"/>
              <a:t>actions aimed at market up-take </a:t>
            </a:r>
            <a:r>
              <a:rPr lang="en-GB" dirty="0"/>
              <a:t>(sequential - downstream)</a:t>
            </a:r>
          </a:p>
          <a:p>
            <a:r>
              <a:rPr lang="en-GB" b="1" dirty="0"/>
              <a:t>Synergy-type 4</a:t>
            </a:r>
            <a:r>
              <a:rPr lang="en-GB" dirty="0"/>
              <a:t>: Combining funding from the Framework Programme/Horizon 2020 and the ESI Funds (and/or from other sources) </a:t>
            </a:r>
            <a:r>
              <a:rPr lang="en-GB" u="sng" dirty="0"/>
              <a:t>for coordinated parallel actions </a:t>
            </a:r>
            <a:r>
              <a:rPr lang="en-GB" dirty="0"/>
              <a:t>that complement each other</a:t>
            </a:r>
          </a:p>
          <a:p>
            <a:r>
              <a:rPr lang="en-GB" b="1" dirty="0"/>
              <a:t>Synergy-type 5</a:t>
            </a:r>
            <a:r>
              <a:rPr lang="en-GB" dirty="0"/>
              <a:t>: Bringing together funding from Horizon 2020 and the ESI Funds in an </a:t>
            </a:r>
            <a:r>
              <a:rPr lang="en-GB" u="sng" dirty="0"/>
              <a:t>integrated research and innovation project </a:t>
            </a:r>
            <a:r>
              <a:rPr lang="en-GB" dirty="0"/>
              <a:t>that could be a single action or a group of inter-dependent actions or operations</a:t>
            </a:r>
          </a:p>
        </p:txBody>
      </p:sp>
    </p:spTree>
    <p:extLst>
      <p:ext uri="{BB962C8B-B14F-4D97-AF65-F5344CB8AC3E}">
        <p14:creationId xmlns:p14="http://schemas.microsoft.com/office/powerpoint/2010/main" val="133645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2">
                    <a:lumMod val="75000"/>
                  </a:schemeClr>
                </a:solidFill>
              </a:rPr>
              <a:t>Synergies</a:t>
            </a:r>
            <a:endParaRPr lang="en-GB" b="1" dirty="0">
              <a:solidFill>
                <a:schemeClr val="accent2">
                  <a:lumMod val="75000"/>
                </a:schemeClr>
              </a:solidFill>
            </a:endParaRPr>
          </a:p>
        </p:txBody>
      </p:sp>
      <p:pic>
        <p:nvPicPr>
          <p:cNvPr id="4" name="Content Placeholder 3" descr="Image result for EU synergi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0928" y="1825625"/>
            <a:ext cx="6670143" cy="4351338"/>
          </a:xfrm>
          <a:prstGeom prst="rect">
            <a:avLst/>
          </a:prstGeom>
          <a:noFill/>
          <a:ln>
            <a:noFill/>
          </a:ln>
        </p:spPr>
      </p:pic>
      <p:sp>
        <p:nvSpPr>
          <p:cNvPr id="5" name="TextBox 4"/>
          <p:cNvSpPr txBox="1"/>
          <p:nvPr/>
        </p:nvSpPr>
        <p:spPr>
          <a:xfrm>
            <a:off x="1095703" y="3725182"/>
            <a:ext cx="1608083" cy="369332"/>
          </a:xfrm>
          <a:prstGeom prst="rect">
            <a:avLst/>
          </a:prstGeom>
          <a:noFill/>
        </p:spPr>
        <p:txBody>
          <a:bodyPr wrap="square" rtlCol="0">
            <a:spAutoFit/>
          </a:bodyPr>
          <a:lstStyle/>
          <a:p>
            <a:r>
              <a:rPr lang="en-GB" b="1" dirty="0"/>
              <a:t>Synergy-type 2</a:t>
            </a:r>
            <a:endParaRPr lang="en-GB" dirty="0"/>
          </a:p>
        </p:txBody>
      </p:sp>
      <p:sp>
        <p:nvSpPr>
          <p:cNvPr id="6" name="Rectangle 5"/>
          <p:cNvSpPr/>
          <p:nvPr/>
        </p:nvSpPr>
        <p:spPr>
          <a:xfrm>
            <a:off x="9046307" y="3725182"/>
            <a:ext cx="1603772" cy="369332"/>
          </a:xfrm>
          <a:prstGeom prst="rect">
            <a:avLst/>
          </a:prstGeom>
        </p:spPr>
        <p:txBody>
          <a:bodyPr wrap="none">
            <a:spAutoFit/>
          </a:bodyPr>
          <a:lstStyle/>
          <a:p>
            <a:r>
              <a:rPr lang="en-GB" b="1" dirty="0"/>
              <a:t>Synergy-type 3</a:t>
            </a:r>
            <a:endParaRPr lang="en-GB" dirty="0"/>
          </a:p>
        </p:txBody>
      </p:sp>
      <p:sp>
        <p:nvSpPr>
          <p:cNvPr id="7" name="TextBox 6"/>
          <p:cNvSpPr txBox="1"/>
          <p:nvPr/>
        </p:nvSpPr>
        <p:spPr>
          <a:xfrm>
            <a:off x="4516820" y="5988734"/>
            <a:ext cx="3546099" cy="646331"/>
          </a:xfrm>
          <a:prstGeom prst="rect">
            <a:avLst/>
          </a:prstGeom>
          <a:noFill/>
        </p:spPr>
        <p:txBody>
          <a:bodyPr wrap="none" rtlCol="0">
            <a:spAutoFit/>
          </a:bodyPr>
          <a:lstStyle/>
          <a:p>
            <a:r>
              <a:rPr lang="en-GB" b="1" dirty="0"/>
              <a:t>Synergy-type </a:t>
            </a:r>
            <a:r>
              <a:rPr lang="en-GB" b="1" dirty="0" smtClean="0"/>
              <a:t>4 – parallel actions</a:t>
            </a:r>
          </a:p>
          <a:p>
            <a:r>
              <a:rPr lang="en-GB" b="1" dirty="0"/>
              <a:t>Synergy-type </a:t>
            </a:r>
            <a:r>
              <a:rPr lang="en-GB" b="1" dirty="0" smtClean="0"/>
              <a:t>5 – integrated actions</a:t>
            </a:r>
            <a:endParaRPr lang="en-GB" dirty="0"/>
          </a:p>
        </p:txBody>
      </p:sp>
      <p:sp>
        <p:nvSpPr>
          <p:cNvPr id="8" name="TextBox 7"/>
          <p:cNvSpPr txBox="1"/>
          <p:nvPr/>
        </p:nvSpPr>
        <p:spPr>
          <a:xfrm>
            <a:off x="6227379" y="1690688"/>
            <a:ext cx="5772606" cy="369332"/>
          </a:xfrm>
          <a:prstGeom prst="rect">
            <a:avLst/>
          </a:prstGeom>
          <a:noFill/>
        </p:spPr>
        <p:txBody>
          <a:bodyPr wrap="none" rtlCol="0">
            <a:spAutoFit/>
          </a:bodyPr>
          <a:lstStyle/>
          <a:p>
            <a:r>
              <a:rPr lang="en-GB" b="1" dirty="0"/>
              <a:t>Synergy-type </a:t>
            </a:r>
            <a:r>
              <a:rPr lang="en-GB" b="1" dirty="0" smtClean="0"/>
              <a:t>1 – funding successful H2020 projects via ESIF</a:t>
            </a:r>
            <a:endParaRPr lang="en-GB" dirty="0"/>
          </a:p>
        </p:txBody>
      </p:sp>
    </p:spTree>
    <p:extLst>
      <p:ext uri="{BB962C8B-B14F-4D97-AF65-F5344CB8AC3E}">
        <p14:creationId xmlns:p14="http://schemas.microsoft.com/office/powerpoint/2010/main" val="1306722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2">
                    <a:lumMod val="75000"/>
                  </a:schemeClr>
                </a:solidFill>
              </a:rPr>
              <a:t>Smart specialisation</a:t>
            </a:r>
            <a:endParaRPr lang="en-GB" b="1" dirty="0">
              <a:solidFill>
                <a:schemeClr val="accent2">
                  <a:lumMod val="75000"/>
                </a:schemeClr>
              </a:solidFill>
            </a:endParaRPr>
          </a:p>
        </p:txBody>
      </p:sp>
      <p:pic>
        <p:nvPicPr>
          <p:cNvPr id="4" name="Content Placeholder 3" descr="http://s3platform.jrc.ec.europa.eu/documents/20182/137669/Wheel_ris3_assessm.jpg/f2f336c6-d83f-4240-b85c-3a78a4859dc1?t=1448882334656"/>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92131" y="1825625"/>
            <a:ext cx="4473738" cy="4351338"/>
          </a:xfrm>
          <a:prstGeom prst="rect">
            <a:avLst/>
          </a:prstGeom>
          <a:noFill/>
          <a:ln>
            <a:noFill/>
          </a:ln>
        </p:spPr>
      </p:pic>
      <p:sp>
        <p:nvSpPr>
          <p:cNvPr id="5" name="Content Placeholder 4"/>
          <p:cNvSpPr>
            <a:spLocks noGrp="1"/>
          </p:cNvSpPr>
          <p:nvPr>
            <p:ph sz="half" idx="2"/>
          </p:nvPr>
        </p:nvSpPr>
        <p:spPr/>
        <p:txBody>
          <a:bodyPr/>
          <a:lstStyle/>
          <a:p>
            <a:r>
              <a:rPr lang="en-GB" dirty="0" smtClean="0"/>
              <a:t>Breaking with the past while building on the past…</a:t>
            </a:r>
          </a:p>
          <a:p>
            <a:r>
              <a:rPr lang="en-GB" dirty="0" smtClean="0"/>
              <a:t>Identifying priorities through a process of Entrepreneurial Discovery Process – engaging stakeholders in identifying competitive advantage</a:t>
            </a:r>
            <a:endParaRPr lang="en-GB" dirty="0"/>
          </a:p>
        </p:txBody>
      </p:sp>
    </p:spTree>
    <p:extLst>
      <p:ext uri="{BB962C8B-B14F-4D97-AF65-F5344CB8AC3E}">
        <p14:creationId xmlns:p14="http://schemas.microsoft.com/office/powerpoint/2010/main" val="1984623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03" y="349198"/>
            <a:ext cx="10515600" cy="1325563"/>
          </a:xfrm>
        </p:spPr>
        <p:txBody>
          <a:bodyPr/>
          <a:lstStyle/>
          <a:p>
            <a:pPr>
              <a:defRPr/>
            </a:pPr>
            <a:r>
              <a:rPr lang="en-GB" b="1" dirty="0">
                <a:solidFill>
                  <a:schemeClr val="accent2">
                    <a:lumMod val="75000"/>
                  </a:schemeClr>
                </a:solidFill>
              </a:rPr>
              <a:t>Smart specialisation 2.0 : three dimensions</a:t>
            </a:r>
          </a:p>
        </p:txBody>
      </p:sp>
      <p:graphicFrame>
        <p:nvGraphicFramePr>
          <p:cNvPr id="7" name="Diagram 6"/>
          <p:cNvGraphicFramePr/>
          <p:nvPr>
            <p:extLst>
              <p:ext uri="{D42A27DB-BD31-4B8C-83A1-F6EECF244321}">
                <p14:modId xmlns:p14="http://schemas.microsoft.com/office/powerpoint/2010/main" val="297433807"/>
              </p:ext>
            </p:extLst>
          </p:nvPr>
        </p:nvGraphicFramePr>
        <p:xfrm>
          <a:off x="3294857" y="19946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6" name="TextBox 11"/>
          <p:cNvSpPr txBox="1">
            <a:spLocks noChangeArrowheads="1"/>
          </p:cNvSpPr>
          <p:nvPr/>
        </p:nvSpPr>
        <p:spPr bwMode="auto">
          <a:xfrm>
            <a:off x="8220076" y="4373564"/>
            <a:ext cx="234156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dirty="0">
                <a:solidFill>
                  <a:schemeClr val="bg1"/>
                </a:solidFill>
              </a:rPr>
              <a:t>What roles for regions?</a:t>
            </a:r>
          </a:p>
          <a:p>
            <a:pPr>
              <a:spcBef>
                <a:spcPct val="0"/>
              </a:spcBef>
              <a:buFontTx/>
              <a:buNone/>
            </a:pPr>
            <a:endParaRPr lang="en-GB" altLang="en-US" sz="2800" dirty="0">
              <a:solidFill>
                <a:schemeClr val="bg1"/>
              </a:solidFill>
            </a:endParaRPr>
          </a:p>
          <a:p>
            <a:pPr>
              <a:spcBef>
                <a:spcPct val="0"/>
              </a:spcBef>
              <a:buFontTx/>
              <a:buNone/>
            </a:pPr>
            <a:r>
              <a:rPr lang="en-GB" altLang="en-US" sz="2400" dirty="0">
                <a:solidFill>
                  <a:schemeClr val="bg1"/>
                </a:solidFill>
              </a:rPr>
              <a:t>Implementation, impact…</a:t>
            </a:r>
          </a:p>
        </p:txBody>
      </p:sp>
      <p:sp>
        <p:nvSpPr>
          <p:cNvPr id="4" name="Arrow: Left 3"/>
          <p:cNvSpPr/>
          <p:nvPr/>
        </p:nvSpPr>
        <p:spPr>
          <a:xfrm rot="20617991" flipV="1">
            <a:off x="8220076" y="2670227"/>
            <a:ext cx="1081124" cy="7078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p:nvSpPr>
        <p:spPr bwMode="auto">
          <a:xfrm>
            <a:off x="8140887" y="4472852"/>
            <a:ext cx="2170112"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dirty="0">
                <a:solidFill>
                  <a:schemeClr val="bg1"/>
                </a:solidFill>
              </a:rPr>
              <a:t>What role for EU?</a:t>
            </a:r>
          </a:p>
          <a:p>
            <a:pPr>
              <a:spcBef>
                <a:spcPct val="0"/>
              </a:spcBef>
              <a:buFontTx/>
              <a:buNone/>
            </a:pPr>
            <a:endParaRPr lang="en-GB" altLang="en-US" sz="2800" dirty="0">
              <a:solidFill>
                <a:schemeClr val="bg1"/>
              </a:solidFill>
            </a:endParaRPr>
          </a:p>
          <a:p>
            <a:pPr>
              <a:spcBef>
                <a:spcPct val="0"/>
              </a:spcBef>
              <a:buFontTx/>
              <a:buNone/>
            </a:pPr>
            <a:r>
              <a:rPr lang="en-GB" altLang="en-US" sz="2400" dirty="0">
                <a:solidFill>
                  <a:schemeClr val="bg1"/>
                </a:solidFill>
              </a:rPr>
              <a:t>Policy…</a:t>
            </a:r>
          </a:p>
          <a:p>
            <a:pPr>
              <a:spcBef>
                <a:spcPct val="0"/>
              </a:spcBef>
              <a:buFontTx/>
              <a:buNone/>
            </a:pPr>
            <a:r>
              <a:rPr lang="en-GB" altLang="en-US" sz="2400" dirty="0">
                <a:solidFill>
                  <a:schemeClr val="bg1"/>
                </a:solidFill>
              </a:rPr>
              <a:t>Funding support…</a:t>
            </a:r>
          </a:p>
        </p:txBody>
      </p:sp>
      <p:sp>
        <p:nvSpPr>
          <p:cNvPr id="14" name="Arrow: Left 13"/>
          <p:cNvSpPr/>
          <p:nvPr/>
        </p:nvSpPr>
        <p:spPr>
          <a:xfrm rot="1040659" flipV="1">
            <a:off x="8102602" y="5365899"/>
            <a:ext cx="1081124" cy="7078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Left 14"/>
          <p:cNvSpPr/>
          <p:nvPr/>
        </p:nvSpPr>
        <p:spPr>
          <a:xfrm rot="12550474" flipV="1">
            <a:off x="3398814" y="2566632"/>
            <a:ext cx="1081124" cy="7078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626025" y="2407012"/>
            <a:ext cx="2025747" cy="1200329"/>
          </a:xfrm>
          <a:prstGeom prst="rect">
            <a:avLst/>
          </a:prstGeom>
          <a:noFill/>
        </p:spPr>
        <p:txBody>
          <a:bodyPr wrap="none" rtlCol="0">
            <a:spAutoFit/>
          </a:bodyPr>
          <a:lstStyle/>
          <a:p>
            <a:r>
              <a:rPr lang="en-GB" dirty="0"/>
              <a:t>Economic approach</a:t>
            </a:r>
          </a:p>
          <a:p>
            <a:endParaRPr lang="en-GB" dirty="0"/>
          </a:p>
          <a:p>
            <a:r>
              <a:rPr lang="en-GB" dirty="0"/>
              <a:t>Entrepreneurial </a:t>
            </a:r>
          </a:p>
          <a:p>
            <a:r>
              <a:rPr lang="en-GB" dirty="0"/>
              <a:t>Discovery Process</a:t>
            </a:r>
          </a:p>
        </p:txBody>
      </p:sp>
      <p:sp>
        <p:nvSpPr>
          <p:cNvPr id="16" name="Content Placeholder 15"/>
          <p:cNvSpPr txBox="1">
            <a:spLocks noGrp="1"/>
          </p:cNvSpPr>
          <p:nvPr>
            <p:ph idx="1"/>
          </p:nvPr>
        </p:nvSpPr>
        <p:spPr>
          <a:xfrm>
            <a:off x="1702675" y="2222346"/>
            <a:ext cx="2144369" cy="1328569"/>
          </a:xfrm>
          <a:prstGeom prst="rect">
            <a:avLst/>
          </a:prstGeom>
          <a:noFill/>
        </p:spPr>
        <p:txBody>
          <a:bodyPr wrap="square" rtlCol="0">
            <a:spAutoFit/>
          </a:bodyPr>
          <a:lstStyle/>
          <a:p>
            <a:pPr marL="0" indent="0">
              <a:buNone/>
            </a:pPr>
            <a:r>
              <a:rPr lang="en-GB" sz="2000" dirty="0"/>
              <a:t>University dimension</a:t>
            </a:r>
          </a:p>
          <a:p>
            <a:pPr marL="0" indent="0">
              <a:buNone/>
            </a:pPr>
            <a:r>
              <a:rPr lang="en-GB" sz="2000" dirty="0"/>
              <a:t>Solving grand challenges</a:t>
            </a:r>
          </a:p>
        </p:txBody>
      </p:sp>
      <p:sp>
        <p:nvSpPr>
          <p:cNvPr id="17" name="TextBox 16"/>
          <p:cNvSpPr txBox="1"/>
          <p:nvPr/>
        </p:nvSpPr>
        <p:spPr>
          <a:xfrm>
            <a:off x="9514614" y="5719834"/>
            <a:ext cx="2055947" cy="646331"/>
          </a:xfrm>
          <a:prstGeom prst="rect">
            <a:avLst/>
          </a:prstGeom>
          <a:noFill/>
        </p:spPr>
        <p:txBody>
          <a:bodyPr wrap="none" rtlCol="0">
            <a:spAutoFit/>
          </a:bodyPr>
          <a:lstStyle/>
          <a:p>
            <a:r>
              <a:rPr lang="en-GB" dirty="0"/>
              <a:t>Territorial strategies</a:t>
            </a:r>
          </a:p>
          <a:p>
            <a:endParaRPr lang="en-GB" dirty="0"/>
          </a:p>
        </p:txBody>
      </p:sp>
    </p:spTree>
    <p:extLst>
      <p:ext uri="{BB962C8B-B14F-4D97-AF65-F5344CB8AC3E}">
        <p14:creationId xmlns:p14="http://schemas.microsoft.com/office/powerpoint/2010/main" val="1050382089"/>
      </p:ext>
    </p:extLst>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lumMod val="75000"/>
                  </a:schemeClr>
                </a:solidFill>
              </a:rPr>
              <a:t>Synergies: A new role</a:t>
            </a:r>
          </a:p>
        </p:txBody>
      </p:sp>
      <p:pic>
        <p:nvPicPr>
          <p:cNvPr id="6" name="Picture 4" descr="The Civic University&#10;Enhancement&#10;TEACHING&#10;RESEARCH&#10;Transformative,&#10;responsive,&#10;demand led&#10;actions&#10;ENGAGEMENT&#10;Socio-&#10;econo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50573" y="174813"/>
            <a:ext cx="5181600" cy="38902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7"/>
          <p:cNvGraphicFramePr>
            <a:graphicFrameLocks noGrp="1"/>
          </p:cNvGraphicFramePr>
          <p:nvPr>
            <p:ph sz="half" idx="1"/>
            <p:extLst>
              <p:ext uri="{D42A27DB-BD31-4B8C-83A1-F6EECF244321}">
                <p14:modId xmlns:p14="http://schemas.microsoft.com/office/powerpoint/2010/main" val="2659693285"/>
              </p:ext>
            </p:extLst>
          </p:nvPr>
        </p:nvGraphicFramePr>
        <p:xfrm>
          <a:off x="312683" y="1357304"/>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a:blip r:embed="rId8"/>
          <a:stretch>
            <a:fillRect/>
          </a:stretch>
        </p:blipFill>
        <p:spPr>
          <a:xfrm>
            <a:off x="4935569" y="3985943"/>
            <a:ext cx="3207321" cy="2523067"/>
          </a:xfrm>
          <a:prstGeom prst="rect">
            <a:avLst/>
          </a:prstGeom>
        </p:spPr>
      </p:pic>
    </p:spTree>
    <p:extLst>
      <p:ext uri="{BB962C8B-B14F-4D97-AF65-F5344CB8AC3E}">
        <p14:creationId xmlns:p14="http://schemas.microsoft.com/office/powerpoint/2010/main" val="1072394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lumMod val="75000"/>
                  </a:schemeClr>
                </a:solidFill>
              </a:rPr>
              <a:t>Darwinism</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537887" y="2270234"/>
            <a:ext cx="6815913" cy="2702610"/>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97853" y="2270235"/>
            <a:ext cx="3329307" cy="2215502"/>
          </a:xfrm>
        </p:spPr>
      </p:pic>
    </p:spTree>
    <p:extLst>
      <p:ext uri="{BB962C8B-B14F-4D97-AF65-F5344CB8AC3E}">
        <p14:creationId xmlns:p14="http://schemas.microsoft.com/office/powerpoint/2010/main" val="3280710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lumMod val="75000"/>
                  </a:schemeClr>
                </a:solidFill>
              </a:rPr>
              <a:t>Two tribes: research v administration</a:t>
            </a:r>
          </a:p>
        </p:txBody>
      </p:sp>
      <p:pic>
        <p:nvPicPr>
          <p:cNvPr id="3074" name="Picture 2" descr="See original 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1992143"/>
            <a:ext cx="5181600" cy="23778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246" y="4106773"/>
            <a:ext cx="3026255" cy="2011961"/>
          </a:xfrm>
          <a:prstGeom prst="rect">
            <a:avLst/>
          </a:prstGeom>
        </p:spPr>
      </p:pic>
      <p:sp>
        <p:nvSpPr>
          <p:cNvPr id="3" name="Content Placeholder 2"/>
          <p:cNvSpPr>
            <a:spLocks noGrp="1"/>
          </p:cNvSpPr>
          <p:nvPr>
            <p:ph sz="half" idx="1"/>
          </p:nvPr>
        </p:nvSpPr>
        <p:spPr/>
        <p:txBody>
          <a:bodyPr/>
          <a:lstStyle/>
          <a:p>
            <a:pPr marL="0" indent="0">
              <a:buNone/>
            </a:pPr>
            <a:endParaRPr lang="en-GB" dirty="0"/>
          </a:p>
        </p:txBody>
      </p:sp>
      <p:pic>
        <p:nvPicPr>
          <p:cNvPr id="7" name="Picture 6" descr="Image result for image of scientist"/>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25624"/>
            <a:ext cx="4452846" cy="3154589"/>
          </a:xfrm>
          <a:prstGeom prst="rect">
            <a:avLst/>
          </a:prstGeom>
          <a:noFill/>
          <a:ln>
            <a:noFill/>
          </a:ln>
        </p:spPr>
      </p:pic>
    </p:spTree>
    <p:extLst>
      <p:ext uri="{BB962C8B-B14F-4D97-AF65-F5344CB8AC3E}">
        <p14:creationId xmlns:p14="http://schemas.microsoft.com/office/powerpoint/2010/main" val="1703305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2">
                    <a:lumMod val="75000"/>
                  </a:schemeClr>
                </a:solidFill>
              </a:rPr>
              <a:t>Outline</a:t>
            </a:r>
            <a:endParaRPr lang="en-GB" b="1" dirty="0">
              <a:solidFill>
                <a:schemeClr val="accent2">
                  <a:lumMod val="75000"/>
                </a:schemeClr>
              </a:solidFill>
            </a:endParaRPr>
          </a:p>
        </p:txBody>
      </p:sp>
      <p:sp>
        <p:nvSpPr>
          <p:cNvPr id="3" name="Content Placeholder 2"/>
          <p:cNvSpPr>
            <a:spLocks noGrp="1"/>
          </p:cNvSpPr>
          <p:nvPr>
            <p:ph idx="1"/>
          </p:nvPr>
        </p:nvSpPr>
        <p:spPr/>
        <p:txBody>
          <a:bodyPr/>
          <a:lstStyle/>
          <a:p>
            <a:r>
              <a:rPr lang="en-GB" dirty="0" smtClean="0"/>
              <a:t>Brief overview of ERRIN</a:t>
            </a:r>
          </a:p>
          <a:p>
            <a:r>
              <a:rPr lang="en-GB" dirty="0" smtClean="0"/>
              <a:t>Developing regional and city innovation ecosystems</a:t>
            </a:r>
          </a:p>
          <a:p>
            <a:pPr lvl="1"/>
            <a:r>
              <a:rPr lang="en-GB" dirty="0" smtClean="0"/>
              <a:t>Triple helix, quadruple helix…</a:t>
            </a:r>
          </a:p>
          <a:p>
            <a:r>
              <a:rPr lang="en-GB" dirty="0" smtClean="0"/>
              <a:t>Developing synergies </a:t>
            </a:r>
          </a:p>
          <a:p>
            <a:pPr lvl="1"/>
            <a:r>
              <a:rPr lang="en-GB" dirty="0" smtClean="0"/>
              <a:t>Smart specialisation</a:t>
            </a:r>
          </a:p>
          <a:p>
            <a:pPr lvl="1"/>
            <a:r>
              <a:rPr lang="en-GB" dirty="0" smtClean="0"/>
              <a:t>Difficulties</a:t>
            </a:r>
          </a:p>
          <a:p>
            <a:r>
              <a:rPr lang="en-GB" dirty="0" smtClean="0"/>
              <a:t>The need for citizen engagement</a:t>
            </a:r>
          </a:p>
          <a:p>
            <a:pPr lvl="1"/>
            <a:r>
              <a:rPr lang="en-GB" dirty="0" smtClean="0"/>
              <a:t>EIP Smart Cities Citizen Manifesto</a:t>
            </a:r>
          </a:p>
          <a:p>
            <a:r>
              <a:rPr lang="en-GB" dirty="0" smtClean="0"/>
              <a:t>Conclusions</a:t>
            </a:r>
          </a:p>
          <a:p>
            <a:pPr lvl="1"/>
            <a:endParaRPr lang="en-GB" dirty="0" smtClean="0"/>
          </a:p>
          <a:p>
            <a:endParaRPr lang="en-GB" dirty="0"/>
          </a:p>
        </p:txBody>
      </p:sp>
    </p:spTree>
    <p:extLst>
      <p:ext uri="{BB962C8B-B14F-4D97-AF65-F5344CB8AC3E}">
        <p14:creationId xmlns:p14="http://schemas.microsoft.com/office/powerpoint/2010/main" val="2215349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2">
                    <a:lumMod val="75000"/>
                  </a:schemeClr>
                </a:solidFill>
              </a:rPr>
              <a:t>Mental maps</a:t>
            </a:r>
            <a:endParaRPr lang="en-GB" b="1" dirty="0">
              <a:solidFill>
                <a:schemeClr val="accent2">
                  <a:lumMod val="75000"/>
                </a:schemeClr>
              </a:solidFill>
            </a:endParaRPr>
          </a:p>
        </p:txBody>
      </p:sp>
      <p:pic>
        <p:nvPicPr>
          <p:cNvPr id="5" name="Content Placeholder 4" descr="Image result for brussels maps of inequalities"/>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3331" y="1825625"/>
            <a:ext cx="4351338" cy="4351338"/>
          </a:xfrm>
          <a:prstGeom prst="rect">
            <a:avLst/>
          </a:prstGeom>
          <a:noFill/>
          <a:ln>
            <a:noFill/>
          </a:ln>
        </p:spPr>
      </p:pic>
      <p:pic>
        <p:nvPicPr>
          <p:cNvPr id="25602" name="Picture 2" descr="Image result for brussels map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96272" y="1825625"/>
            <a:ext cx="453345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665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solidFill>
                  <a:schemeClr val="accent2">
                    <a:lumMod val="75000"/>
                  </a:schemeClr>
                </a:solidFill>
              </a:rPr>
              <a:t>Smart cities – evolution</a:t>
            </a:r>
            <a:endParaRPr lang="en-GB" b="1" dirty="0">
              <a:solidFill>
                <a:schemeClr val="accent2">
                  <a:lumMod val="75000"/>
                </a:schemeClr>
              </a:solidFill>
            </a:endParaRPr>
          </a:p>
        </p:txBody>
      </p:sp>
      <p:pic>
        <p:nvPicPr>
          <p:cNvPr id="7"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753242" y="3249386"/>
            <a:ext cx="5347376" cy="20052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242939" y="5428149"/>
            <a:ext cx="898232" cy="1015663"/>
          </a:xfrm>
          <a:prstGeom prst="rect">
            <a:avLst/>
          </a:prstGeom>
          <a:noFill/>
        </p:spPr>
        <p:txBody>
          <a:bodyPr wrap="square" rtlCol="0">
            <a:spAutoFit/>
          </a:bodyPr>
          <a:lstStyle/>
          <a:p>
            <a:r>
              <a:rPr lang="en-GB" sz="6000" dirty="0"/>
              <a:t>?</a:t>
            </a:r>
            <a:r>
              <a:rPr lang="en-GB" dirty="0"/>
              <a:t> </a:t>
            </a:r>
          </a:p>
        </p:txBody>
      </p:sp>
      <p:sp>
        <p:nvSpPr>
          <p:cNvPr id="9" name="TextBox 8"/>
          <p:cNvSpPr txBox="1"/>
          <p:nvPr/>
        </p:nvSpPr>
        <p:spPr>
          <a:xfrm>
            <a:off x="8828689" y="5705147"/>
            <a:ext cx="2152897" cy="461665"/>
          </a:xfrm>
          <a:prstGeom prst="rect">
            <a:avLst/>
          </a:prstGeom>
          <a:noFill/>
        </p:spPr>
        <p:txBody>
          <a:bodyPr wrap="none" rtlCol="0">
            <a:spAutoFit/>
          </a:bodyPr>
          <a:lstStyle/>
          <a:p>
            <a:r>
              <a:rPr lang="en-GB" sz="2400" b="1" dirty="0"/>
              <a:t>Homo </a:t>
            </a:r>
            <a:r>
              <a:rPr lang="en-GB" sz="2400" b="1" dirty="0" err="1"/>
              <a:t>synergus</a:t>
            </a:r>
            <a:endParaRPr lang="en-GB" sz="2400" b="1" dirty="0"/>
          </a:p>
        </p:txBody>
      </p:sp>
      <p:pic>
        <p:nvPicPr>
          <p:cNvPr id="10" name="Picture 9"/>
          <p:cNvPicPr>
            <a:picLocks noChangeAspect="1"/>
          </p:cNvPicPr>
          <p:nvPr/>
        </p:nvPicPr>
        <p:blipFill>
          <a:blip r:embed="rId3"/>
          <a:stretch>
            <a:fillRect/>
          </a:stretch>
        </p:blipFill>
        <p:spPr>
          <a:xfrm>
            <a:off x="6208062" y="1045030"/>
            <a:ext cx="5571816" cy="4383118"/>
          </a:xfrm>
          <a:prstGeom prst="rect">
            <a:avLst/>
          </a:prstGeom>
        </p:spPr>
      </p:pic>
    </p:spTree>
    <p:extLst>
      <p:ext uri="{BB962C8B-B14F-4D97-AF65-F5344CB8AC3E}">
        <p14:creationId xmlns:p14="http://schemas.microsoft.com/office/powerpoint/2010/main" val="3693132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9708" y="500062"/>
            <a:ext cx="10515600" cy="1325563"/>
          </a:xfrm>
        </p:spPr>
        <p:txBody>
          <a:bodyPr/>
          <a:lstStyle/>
          <a:p>
            <a:r>
              <a:rPr lang="en-GB" dirty="0"/>
              <a:t> </a:t>
            </a:r>
            <a:r>
              <a:rPr lang="en-GB" b="1" dirty="0">
                <a:solidFill>
                  <a:schemeClr val="accent2">
                    <a:lumMod val="75000"/>
                  </a:schemeClr>
                </a:solidFill>
              </a:rPr>
              <a:t>New visions are possible…</a:t>
            </a:r>
          </a:p>
        </p:txBody>
      </p:sp>
      <p:pic>
        <p:nvPicPr>
          <p:cNvPr id="7" name="Content Placeholder 6" descr="Image result for new york high line map"/>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9674452" y="1898650"/>
            <a:ext cx="2182812" cy="4351338"/>
          </a:xfrm>
          <a:prstGeom prst="rect">
            <a:avLst/>
          </a:prstGeom>
          <a:noFill/>
          <a:ln>
            <a:no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456" y="1898650"/>
            <a:ext cx="3588162" cy="2822309"/>
          </a:xfrm>
          <a:prstGeom prst="rect">
            <a:avLst/>
          </a:prstGeom>
        </p:spPr>
      </p:pic>
      <p:pic>
        <p:nvPicPr>
          <p:cNvPr id="1026" name="Picture 2" descr="Image result for new york high l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1873" y="1898650"/>
            <a:ext cx="4581071" cy="29310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new york high line"/>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3693636" y="5032465"/>
            <a:ext cx="2226576" cy="148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521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b="1" dirty="0" smtClean="0">
                <a:solidFill>
                  <a:schemeClr val="accent2">
                    <a:lumMod val="75000"/>
                  </a:schemeClr>
                </a:solidFill>
              </a:rPr>
              <a:t>Inclusive smart cities – manifesto on citizen engagement </a:t>
            </a:r>
            <a:endParaRPr lang="en-GB" b="1" dirty="0">
              <a:solidFill>
                <a:schemeClr val="accent2">
                  <a:lumMod val="75000"/>
                </a:schemeClr>
              </a:solidFill>
            </a:endParaRPr>
          </a:p>
        </p:txBody>
      </p:sp>
      <p:sp>
        <p:nvSpPr>
          <p:cNvPr id="22" name="Content Placeholder 21"/>
          <p:cNvSpPr>
            <a:spLocks noGrp="1"/>
          </p:cNvSpPr>
          <p:nvPr>
            <p:ph sz="half" idx="2"/>
          </p:nvPr>
        </p:nvSpPr>
        <p:spPr>
          <a:xfrm>
            <a:off x="4721773" y="1659156"/>
            <a:ext cx="7010400" cy="5072719"/>
          </a:xfrm>
        </p:spPr>
        <p:txBody>
          <a:bodyPr>
            <a:normAutofit fontScale="32500" lnSpcReduction="20000"/>
          </a:bodyPr>
          <a:lstStyle/>
          <a:p>
            <a:r>
              <a:rPr lang="en-GB" sz="4200" b="1" dirty="0"/>
              <a:t>Leadership in citizen </a:t>
            </a:r>
            <a:r>
              <a:rPr lang="en-GB" sz="4200" b="1" dirty="0" smtClean="0"/>
              <a:t>engagement…</a:t>
            </a:r>
          </a:p>
          <a:p>
            <a:r>
              <a:rPr lang="en-GB" sz="4200" b="1" dirty="0" smtClean="0"/>
              <a:t>Develop </a:t>
            </a:r>
            <a:r>
              <a:rPr lang="en-GB" sz="4200" b="1" dirty="0"/>
              <a:t>and exploit new and existing collaborative </a:t>
            </a:r>
            <a:r>
              <a:rPr lang="en-GB" sz="4200" b="1" dirty="0" smtClean="0"/>
              <a:t>models</a:t>
            </a:r>
            <a:r>
              <a:rPr lang="en-GB" sz="4200" dirty="0" smtClean="0"/>
              <a:t>…</a:t>
            </a:r>
          </a:p>
          <a:p>
            <a:r>
              <a:rPr lang="en-GB" sz="4200" b="1" dirty="0" smtClean="0"/>
              <a:t>Improve </a:t>
            </a:r>
            <a:r>
              <a:rPr lang="en-GB" sz="4200" b="1" dirty="0"/>
              <a:t>procurement and assessment </a:t>
            </a:r>
            <a:r>
              <a:rPr lang="en-GB" sz="4200" b="1" dirty="0" smtClean="0"/>
              <a:t>procedures</a:t>
            </a:r>
            <a:r>
              <a:rPr lang="en-GB" sz="4200" dirty="0" smtClean="0"/>
              <a:t>…</a:t>
            </a:r>
          </a:p>
          <a:p>
            <a:r>
              <a:rPr lang="en-GB" sz="4200" b="1" dirty="0" smtClean="0"/>
              <a:t>Promote </a:t>
            </a:r>
            <a:r>
              <a:rPr lang="en-GB" sz="4200" b="1" dirty="0"/>
              <a:t>the use of open data and/or an appropriate access to data by citizens, </a:t>
            </a:r>
            <a:r>
              <a:rPr lang="en-GB" sz="4200" b="1" dirty="0" smtClean="0"/>
              <a:t>developers</a:t>
            </a:r>
            <a:r>
              <a:rPr lang="en-GB" sz="4200" dirty="0" smtClean="0"/>
              <a:t>…</a:t>
            </a:r>
          </a:p>
          <a:p>
            <a:r>
              <a:rPr lang="en-GB" sz="4500" b="1" dirty="0" smtClean="0"/>
              <a:t>Promote open innovation and open science to foster smart citizens.</a:t>
            </a:r>
          </a:p>
          <a:p>
            <a:pPr marL="0" indent="0" algn="just">
              <a:lnSpc>
                <a:spcPct val="170000"/>
              </a:lnSpc>
              <a:buNone/>
            </a:pPr>
            <a:r>
              <a:rPr lang="en-GB" sz="5000" dirty="0" smtClean="0"/>
              <a:t>Make the involvement of citizens an important factor in research and innovation projects (such as science with and for society, responsible research and innovation, gender and diversity mainstreaming in innovation and research) and promote it through a citizen science- based approach. Actively support the building of regional innovation ecosystems, foster quadruple helix cooperation (among city-regions/universities/business and civil society organisations) and highlight the importance of people-centred design. Promote the practice of regional clusters linked to rural surroundings, building on entrepreneurship, replicable concepts and peer learning, and seeking collaboration with other clusters and initiatives. </a:t>
            </a:r>
          </a:p>
          <a:p>
            <a:endParaRPr lang="en-GB" dirty="0"/>
          </a:p>
          <a:p>
            <a:endParaRPr lang="en-GB" dirty="0"/>
          </a:p>
        </p:txBody>
      </p:sp>
      <p:graphicFrame>
        <p:nvGraphicFramePr>
          <p:cNvPr id="19" name="Object 18"/>
          <p:cNvGraphicFramePr>
            <a:graphicFrameLocks noChangeAspect="1"/>
          </p:cNvGraphicFramePr>
          <p:nvPr>
            <p:extLst>
              <p:ext uri="{D42A27DB-BD31-4B8C-83A1-F6EECF244321}">
                <p14:modId xmlns:p14="http://schemas.microsoft.com/office/powerpoint/2010/main" val="4206402417"/>
              </p:ext>
            </p:extLst>
          </p:nvPr>
        </p:nvGraphicFramePr>
        <p:xfrm>
          <a:off x="668579" y="1481959"/>
          <a:ext cx="3674821" cy="5307728"/>
        </p:xfrm>
        <a:graphic>
          <a:graphicData uri="http://schemas.openxmlformats.org/presentationml/2006/ole">
            <mc:AlternateContent xmlns:mc="http://schemas.openxmlformats.org/markup-compatibility/2006">
              <mc:Choice xmlns:v="urn:schemas-microsoft-com:vml" Requires="v">
                <p:oleObj spid="_x0000_s2074" name="Document" r:id="rId4" imgW="6593099" imgH="9524206" progId="Word.Document.12">
                  <p:embed/>
                </p:oleObj>
              </mc:Choice>
              <mc:Fallback>
                <p:oleObj name="Document" r:id="rId4" imgW="6593099" imgH="9524206" progId="Word.Document.12">
                  <p:embed/>
                  <p:pic>
                    <p:nvPicPr>
                      <p:cNvPr id="0" name=""/>
                      <p:cNvPicPr/>
                      <p:nvPr/>
                    </p:nvPicPr>
                    <p:blipFill>
                      <a:blip r:embed="rId5"/>
                      <a:stretch>
                        <a:fillRect/>
                      </a:stretch>
                    </p:blipFill>
                    <p:spPr>
                      <a:xfrm>
                        <a:off x="668579" y="1481959"/>
                        <a:ext cx="3674821" cy="5307728"/>
                      </a:xfrm>
                      <a:prstGeom prst="rect">
                        <a:avLst/>
                      </a:prstGeom>
                    </p:spPr>
                  </p:pic>
                </p:oleObj>
              </mc:Fallback>
            </mc:AlternateContent>
          </a:graphicData>
        </a:graphic>
      </p:graphicFrame>
      <p:pic>
        <p:nvPicPr>
          <p:cNvPr id="23" name="Content Placeholder 3" descr="EIP SCC"/>
          <p:cNvPicPr>
            <a:picLocks noGrp="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9848192" y="1103586"/>
            <a:ext cx="1883981" cy="756745"/>
          </a:xfrm>
          <a:prstGeom prst="rect">
            <a:avLst/>
          </a:prstGeom>
          <a:noFill/>
          <a:ln>
            <a:noFill/>
          </a:ln>
        </p:spPr>
      </p:pic>
      <p:sp>
        <p:nvSpPr>
          <p:cNvPr id="24" name="TextBox 23"/>
          <p:cNvSpPr txBox="1"/>
          <p:nvPr/>
        </p:nvSpPr>
        <p:spPr>
          <a:xfrm>
            <a:off x="4721773" y="6526574"/>
            <a:ext cx="7285328" cy="307777"/>
          </a:xfrm>
          <a:prstGeom prst="rect">
            <a:avLst/>
          </a:prstGeom>
          <a:noFill/>
        </p:spPr>
        <p:txBody>
          <a:bodyPr wrap="none" rtlCol="0">
            <a:spAutoFit/>
          </a:bodyPr>
          <a:lstStyle/>
          <a:p>
            <a:r>
              <a:rPr lang="en-GB" sz="1400" dirty="0">
                <a:hlinkClick r:id="rId7"/>
              </a:rPr>
              <a:t>https://</a:t>
            </a:r>
            <a:r>
              <a:rPr lang="en-GB" sz="1400" dirty="0" smtClean="0">
                <a:hlinkClick r:id="rId7"/>
              </a:rPr>
              <a:t>eu-smartcities.eu/content/inclusive-smart-cities-european-manifesto-citizen-engagement</a:t>
            </a:r>
            <a:r>
              <a:rPr lang="en-GB" sz="1400" dirty="0" smtClean="0"/>
              <a:t> </a:t>
            </a:r>
            <a:endParaRPr lang="en-GB" sz="1400" dirty="0"/>
          </a:p>
        </p:txBody>
      </p:sp>
    </p:spTree>
    <p:extLst>
      <p:ext uri="{BB962C8B-B14F-4D97-AF65-F5344CB8AC3E}">
        <p14:creationId xmlns:p14="http://schemas.microsoft.com/office/powerpoint/2010/main" val="1772896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lumMod val="75000"/>
                  </a:schemeClr>
                </a:solidFill>
              </a:rPr>
              <a:t>Citizen concerns </a:t>
            </a:r>
            <a:r>
              <a:rPr lang="en-GB" b="1" dirty="0" smtClean="0">
                <a:solidFill>
                  <a:schemeClr val="accent2">
                    <a:lumMod val="75000"/>
                  </a:schemeClr>
                </a:solidFill>
              </a:rPr>
              <a:t>(1)</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89169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5680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2">
                    <a:lumMod val="75000"/>
                  </a:schemeClr>
                </a:solidFill>
              </a:rPr>
              <a:t>Citizen concerns (2)</a:t>
            </a:r>
            <a:endParaRPr lang="en-GB" b="1" dirty="0">
              <a:solidFill>
                <a:schemeClr val="accent2">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2289885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Freeform 3"/>
          <p:cNvSpPr/>
          <p:nvPr/>
        </p:nvSpPr>
        <p:spPr>
          <a:xfrm>
            <a:off x="1541124" y="3821987"/>
            <a:ext cx="8815227" cy="1716915"/>
          </a:xfrm>
          <a:custGeom>
            <a:avLst/>
            <a:gdLst>
              <a:gd name="connsiteX0" fmla="*/ 8815227 w 8815227"/>
              <a:gd name="connsiteY0" fmla="*/ 1407559 h 1716915"/>
              <a:gd name="connsiteX1" fmla="*/ 8712485 w 8815227"/>
              <a:gd name="connsiteY1" fmla="*/ 1448656 h 1716915"/>
              <a:gd name="connsiteX2" fmla="*/ 8650840 w 8815227"/>
              <a:gd name="connsiteY2" fmla="*/ 1469204 h 1716915"/>
              <a:gd name="connsiteX3" fmla="*/ 8640566 w 8815227"/>
              <a:gd name="connsiteY3" fmla="*/ 1500026 h 1716915"/>
              <a:gd name="connsiteX4" fmla="*/ 8609743 w 8815227"/>
              <a:gd name="connsiteY4" fmla="*/ 1510301 h 1716915"/>
              <a:gd name="connsiteX5" fmla="*/ 8558373 w 8815227"/>
              <a:gd name="connsiteY5" fmla="*/ 1541123 h 1716915"/>
              <a:gd name="connsiteX6" fmla="*/ 8496728 w 8815227"/>
              <a:gd name="connsiteY6" fmla="*/ 1582220 h 1716915"/>
              <a:gd name="connsiteX7" fmla="*/ 8404260 w 8815227"/>
              <a:gd name="connsiteY7" fmla="*/ 1613042 h 1716915"/>
              <a:gd name="connsiteX8" fmla="*/ 8250148 w 8815227"/>
              <a:gd name="connsiteY8" fmla="*/ 1674687 h 1716915"/>
              <a:gd name="connsiteX9" fmla="*/ 8219325 w 8815227"/>
              <a:gd name="connsiteY9" fmla="*/ 1695235 h 1716915"/>
              <a:gd name="connsiteX10" fmla="*/ 7972746 w 8815227"/>
              <a:gd name="connsiteY10" fmla="*/ 1705510 h 1716915"/>
              <a:gd name="connsiteX11" fmla="*/ 7941923 w 8815227"/>
              <a:gd name="connsiteY11" fmla="*/ 1664413 h 1716915"/>
              <a:gd name="connsiteX12" fmla="*/ 7900827 w 8815227"/>
              <a:gd name="connsiteY12" fmla="*/ 1633591 h 1716915"/>
              <a:gd name="connsiteX13" fmla="*/ 7839182 w 8815227"/>
              <a:gd name="connsiteY13" fmla="*/ 1582220 h 1716915"/>
              <a:gd name="connsiteX14" fmla="*/ 7818633 w 8815227"/>
              <a:gd name="connsiteY14" fmla="*/ 1561671 h 1716915"/>
              <a:gd name="connsiteX15" fmla="*/ 7756988 w 8815227"/>
              <a:gd name="connsiteY15" fmla="*/ 1530849 h 1716915"/>
              <a:gd name="connsiteX16" fmla="*/ 7654247 w 8815227"/>
              <a:gd name="connsiteY16" fmla="*/ 1438382 h 1716915"/>
              <a:gd name="connsiteX17" fmla="*/ 7561779 w 8815227"/>
              <a:gd name="connsiteY17" fmla="*/ 1366462 h 1716915"/>
              <a:gd name="connsiteX18" fmla="*/ 7530957 w 8815227"/>
              <a:gd name="connsiteY18" fmla="*/ 1356188 h 1716915"/>
              <a:gd name="connsiteX19" fmla="*/ 7500134 w 8815227"/>
              <a:gd name="connsiteY19" fmla="*/ 1325366 h 1716915"/>
              <a:gd name="connsiteX20" fmla="*/ 7469312 w 8815227"/>
              <a:gd name="connsiteY20" fmla="*/ 1315092 h 1716915"/>
              <a:gd name="connsiteX21" fmla="*/ 7325474 w 8815227"/>
              <a:gd name="connsiteY21" fmla="*/ 1284269 h 1716915"/>
              <a:gd name="connsiteX22" fmla="*/ 7243280 w 8815227"/>
              <a:gd name="connsiteY22" fmla="*/ 1263721 h 1716915"/>
              <a:gd name="connsiteX23" fmla="*/ 7150813 w 8815227"/>
              <a:gd name="connsiteY23" fmla="*/ 1232898 h 1716915"/>
              <a:gd name="connsiteX24" fmla="*/ 6965878 w 8815227"/>
              <a:gd name="connsiteY24" fmla="*/ 1222624 h 1716915"/>
              <a:gd name="connsiteX25" fmla="*/ 6750121 w 8815227"/>
              <a:gd name="connsiteY25" fmla="*/ 1232898 h 1716915"/>
              <a:gd name="connsiteX26" fmla="*/ 6667928 w 8815227"/>
              <a:gd name="connsiteY26" fmla="*/ 1243173 h 1716915"/>
              <a:gd name="connsiteX27" fmla="*/ 6482993 w 8815227"/>
              <a:gd name="connsiteY27" fmla="*/ 1253447 h 1716915"/>
              <a:gd name="connsiteX28" fmla="*/ 6431622 w 8815227"/>
              <a:gd name="connsiteY28" fmla="*/ 1263721 h 1716915"/>
              <a:gd name="connsiteX29" fmla="*/ 6298058 w 8815227"/>
              <a:gd name="connsiteY29" fmla="*/ 1284269 h 1716915"/>
              <a:gd name="connsiteX30" fmla="*/ 6256961 w 8815227"/>
              <a:gd name="connsiteY30" fmla="*/ 1325366 h 1716915"/>
              <a:gd name="connsiteX31" fmla="*/ 6226139 w 8815227"/>
              <a:gd name="connsiteY31" fmla="*/ 1335640 h 1716915"/>
              <a:gd name="connsiteX32" fmla="*/ 6113123 w 8815227"/>
              <a:gd name="connsiteY32" fmla="*/ 1366462 h 1716915"/>
              <a:gd name="connsiteX33" fmla="*/ 6082301 w 8815227"/>
              <a:gd name="connsiteY33" fmla="*/ 1376737 h 1716915"/>
              <a:gd name="connsiteX34" fmla="*/ 5671334 w 8815227"/>
              <a:gd name="connsiteY34" fmla="*/ 1387011 h 1716915"/>
              <a:gd name="connsiteX35" fmla="*/ 5609689 w 8815227"/>
              <a:gd name="connsiteY35" fmla="*/ 1345914 h 1716915"/>
              <a:gd name="connsiteX36" fmla="*/ 5568593 w 8815227"/>
              <a:gd name="connsiteY36" fmla="*/ 1325366 h 1716915"/>
              <a:gd name="connsiteX37" fmla="*/ 5496674 w 8815227"/>
              <a:gd name="connsiteY37" fmla="*/ 1284269 h 1716915"/>
              <a:gd name="connsiteX38" fmla="*/ 5455577 w 8815227"/>
              <a:gd name="connsiteY38" fmla="*/ 1263721 h 1716915"/>
              <a:gd name="connsiteX39" fmla="*/ 5311739 w 8815227"/>
              <a:gd name="connsiteY39" fmla="*/ 1191802 h 1716915"/>
              <a:gd name="connsiteX40" fmla="*/ 5260368 w 8815227"/>
              <a:gd name="connsiteY40" fmla="*/ 1181528 h 1716915"/>
              <a:gd name="connsiteX41" fmla="*/ 5219272 w 8815227"/>
              <a:gd name="connsiteY41" fmla="*/ 1160979 h 1716915"/>
              <a:gd name="connsiteX42" fmla="*/ 5188449 w 8815227"/>
              <a:gd name="connsiteY42" fmla="*/ 1130157 h 1716915"/>
              <a:gd name="connsiteX43" fmla="*/ 5126804 w 8815227"/>
              <a:gd name="connsiteY43" fmla="*/ 1119883 h 1716915"/>
              <a:gd name="connsiteX44" fmla="*/ 5044611 w 8815227"/>
              <a:gd name="connsiteY44" fmla="*/ 1058238 h 1716915"/>
              <a:gd name="connsiteX45" fmla="*/ 5003514 w 8815227"/>
              <a:gd name="connsiteY45" fmla="*/ 1027415 h 1716915"/>
              <a:gd name="connsiteX46" fmla="*/ 4859676 w 8815227"/>
              <a:gd name="connsiteY46" fmla="*/ 945222 h 1716915"/>
              <a:gd name="connsiteX47" fmla="*/ 4089114 w 8815227"/>
              <a:gd name="connsiteY47" fmla="*/ 976044 h 1716915"/>
              <a:gd name="connsiteX48" fmla="*/ 4058292 w 8815227"/>
              <a:gd name="connsiteY48" fmla="*/ 986319 h 1716915"/>
              <a:gd name="connsiteX49" fmla="*/ 3883631 w 8815227"/>
              <a:gd name="connsiteY49" fmla="*/ 996593 h 1716915"/>
              <a:gd name="connsiteX50" fmla="*/ 3760341 w 8815227"/>
              <a:gd name="connsiteY50" fmla="*/ 1017141 h 1716915"/>
              <a:gd name="connsiteX51" fmla="*/ 3739793 w 8815227"/>
              <a:gd name="connsiteY51" fmla="*/ 1058238 h 1716915"/>
              <a:gd name="connsiteX52" fmla="*/ 3708970 w 8815227"/>
              <a:gd name="connsiteY52" fmla="*/ 1078786 h 1716915"/>
              <a:gd name="connsiteX53" fmla="*/ 3678148 w 8815227"/>
              <a:gd name="connsiteY53" fmla="*/ 1109609 h 1716915"/>
              <a:gd name="connsiteX54" fmla="*/ 3657600 w 8815227"/>
              <a:gd name="connsiteY54" fmla="*/ 1140431 h 1716915"/>
              <a:gd name="connsiteX55" fmla="*/ 3616503 w 8815227"/>
              <a:gd name="connsiteY55" fmla="*/ 1160979 h 1716915"/>
              <a:gd name="connsiteX56" fmla="*/ 3554858 w 8815227"/>
              <a:gd name="connsiteY56" fmla="*/ 1181528 h 1716915"/>
              <a:gd name="connsiteX57" fmla="*/ 3452116 w 8815227"/>
              <a:gd name="connsiteY57" fmla="*/ 1191802 h 1716915"/>
              <a:gd name="connsiteX58" fmla="*/ 3390472 w 8815227"/>
              <a:gd name="connsiteY58" fmla="*/ 1202076 h 1716915"/>
              <a:gd name="connsiteX59" fmla="*/ 3339101 w 8815227"/>
              <a:gd name="connsiteY59" fmla="*/ 1222624 h 1716915"/>
              <a:gd name="connsiteX60" fmla="*/ 3051424 w 8815227"/>
              <a:gd name="connsiteY60" fmla="*/ 1212350 h 1716915"/>
              <a:gd name="connsiteX61" fmla="*/ 3010328 w 8815227"/>
              <a:gd name="connsiteY61" fmla="*/ 1191802 h 1716915"/>
              <a:gd name="connsiteX62" fmla="*/ 2938409 w 8815227"/>
              <a:gd name="connsiteY62" fmla="*/ 1160979 h 1716915"/>
              <a:gd name="connsiteX63" fmla="*/ 2876764 w 8815227"/>
              <a:gd name="connsiteY63" fmla="*/ 1099334 h 1716915"/>
              <a:gd name="connsiteX64" fmla="*/ 2784296 w 8815227"/>
              <a:gd name="connsiteY64" fmla="*/ 1027415 h 1716915"/>
              <a:gd name="connsiteX65" fmla="*/ 2732925 w 8815227"/>
              <a:gd name="connsiteY65" fmla="*/ 965770 h 1716915"/>
              <a:gd name="connsiteX66" fmla="*/ 2702103 w 8815227"/>
              <a:gd name="connsiteY66" fmla="*/ 934948 h 1716915"/>
              <a:gd name="connsiteX67" fmla="*/ 2681555 w 8815227"/>
              <a:gd name="connsiteY67" fmla="*/ 904125 h 1716915"/>
              <a:gd name="connsiteX68" fmla="*/ 2650732 w 8815227"/>
              <a:gd name="connsiteY68" fmla="*/ 863029 h 1716915"/>
              <a:gd name="connsiteX69" fmla="*/ 2630184 w 8815227"/>
              <a:gd name="connsiteY69" fmla="*/ 842480 h 1716915"/>
              <a:gd name="connsiteX70" fmla="*/ 2578813 w 8815227"/>
              <a:gd name="connsiteY70" fmla="*/ 770561 h 1716915"/>
              <a:gd name="connsiteX71" fmla="*/ 2547991 w 8815227"/>
              <a:gd name="connsiteY71" fmla="*/ 750013 h 1716915"/>
              <a:gd name="connsiteX72" fmla="*/ 2486346 w 8815227"/>
              <a:gd name="connsiteY72" fmla="*/ 729465 h 1716915"/>
              <a:gd name="connsiteX73" fmla="*/ 2291137 w 8815227"/>
              <a:gd name="connsiteY73" fmla="*/ 667820 h 1716915"/>
              <a:gd name="connsiteX74" fmla="*/ 2229492 w 8815227"/>
              <a:gd name="connsiteY74" fmla="*/ 657546 h 1716915"/>
              <a:gd name="connsiteX75" fmla="*/ 2188395 w 8815227"/>
              <a:gd name="connsiteY75" fmla="*/ 647271 h 1716915"/>
              <a:gd name="connsiteX76" fmla="*/ 1972638 w 8815227"/>
              <a:gd name="connsiteY76" fmla="*/ 606175 h 1716915"/>
              <a:gd name="connsiteX77" fmla="*/ 1808251 w 8815227"/>
              <a:gd name="connsiteY77" fmla="*/ 616449 h 1716915"/>
              <a:gd name="connsiteX78" fmla="*/ 1777429 w 8815227"/>
              <a:gd name="connsiteY78" fmla="*/ 626723 h 1716915"/>
              <a:gd name="connsiteX79" fmla="*/ 1736332 w 8815227"/>
              <a:gd name="connsiteY79" fmla="*/ 636997 h 1716915"/>
              <a:gd name="connsiteX80" fmla="*/ 1613042 w 8815227"/>
              <a:gd name="connsiteY80" fmla="*/ 688368 h 1716915"/>
              <a:gd name="connsiteX81" fmla="*/ 1571946 w 8815227"/>
              <a:gd name="connsiteY81" fmla="*/ 698642 h 1716915"/>
              <a:gd name="connsiteX82" fmla="*/ 1541123 w 8815227"/>
              <a:gd name="connsiteY82" fmla="*/ 719191 h 1716915"/>
              <a:gd name="connsiteX83" fmla="*/ 1500027 w 8815227"/>
              <a:gd name="connsiteY83" fmla="*/ 791110 h 1716915"/>
              <a:gd name="connsiteX84" fmla="*/ 1458930 w 8815227"/>
              <a:gd name="connsiteY84" fmla="*/ 821932 h 1716915"/>
              <a:gd name="connsiteX85" fmla="*/ 1438382 w 8815227"/>
              <a:gd name="connsiteY85" fmla="*/ 863029 h 1716915"/>
              <a:gd name="connsiteX86" fmla="*/ 1315092 w 8815227"/>
              <a:gd name="connsiteY86" fmla="*/ 904125 h 1716915"/>
              <a:gd name="connsiteX87" fmla="*/ 1253447 w 8815227"/>
              <a:gd name="connsiteY87" fmla="*/ 934948 h 1716915"/>
              <a:gd name="connsiteX88" fmla="*/ 986319 w 8815227"/>
              <a:gd name="connsiteY88" fmla="*/ 934948 h 1716915"/>
              <a:gd name="connsiteX89" fmla="*/ 873303 w 8815227"/>
              <a:gd name="connsiteY89" fmla="*/ 914400 h 1716915"/>
              <a:gd name="connsiteX90" fmla="*/ 832206 w 8815227"/>
              <a:gd name="connsiteY90" fmla="*/ 904125 h 1716915"/>
              <a:gd name="connsiteX91" fmla="*/ 770561 w 8815227"/>
              <a:gd name="connsiteY91" fmla="*/ 863029 h 1716915"/>
              <a:gd name="connsiteX92" fmla="*/ 729465 w 8815227"/>
              <a:gd name="connsiteY92" fmla="*/ 852755 h 1716915"/>
              <a:gd name="connsiteX93" fmla="*/ 708916 w 8815227"/>
              <a:gd name="connsiteY93" fmla="*/ 832206 h 1716915"/>
              <a:gd name="connsiteX94" fmla="*/ 626723 w 8815227"/>
              <a:gd name="connsiteY94" fmla="*/ 791110 h 1716915"/>
              <a:gd name="connsiteX95" fmla="*/ 565078 w 8815227"/>
              <a:gd name="connsiteY95" fmla="*/ 739739 h 1716915"/>
              <a:gd name="connsiteX96" fmla="*/ 544530 w 8815227"/>
              <a:gd name="connsiteY96" fmla="*/ 708916 h 1716915"/>
              <a:gd name="connsiteX97" fmla="*/ 472611 w 8815227"/>
              <a:gd name="connsiteY97" fmla="*/ 636997 h 1716915"/>
              <a:gd name="connsiteX98" fmla="*/ 421240 w 8815227"/>
              <a:gd name="connsiteY98" fmla="*/ 585626 h 1716915"/>
              <a:gd name="connsiteX99" fmla="*/ 390418 w 8815227"/>
              <a:gd name="connsiteY99" fmla="*/ 554804 h 1716915"/>
              <a:gd name="connsiteX100" fmla="*/ 359595 w 8815227"/>
              <a:gd name="connsiteY100" fmla="*/ 534256 h 1716915"/>
              <a:gd name="connsiteX101" fmla="*/ 339047 w 8815227"/>
              <a:gd name="connsiteY101" fmla="*/ 503433 h 1716915"/>
              <a:gd name="connsiteX102" fmla="*/ 297950 w 8815227"/>
              <a:gd name="connsiteY102" fmla="*/ 452062 h 1716915"/>
              <a:gd name="connsiteX103" fmla="*/ 246579 w 8815227"/>
              <a:gd name="connsiteY103" fmla="*/ 328773 h 1716915"/>
              <a:gd name="connsiteX104" fmla="*/ 236305 w 8815227"/>
              <a:gd name="connsiteY104" fmla="*/ 297950 h 1716915"/>
              <a:gd name="connsiteX105" fmla="*/ 174660 w 8815227"/>
              <a:gd name="connsiteY105" fmla="*/ 205483 h 1716915"/>
              <a:gd name="connsiteX106" fmla="*/ 133564 w 8815227"/>
              <a:gd name="connsiteY106" fmla="*/ 143838 h 1716915"/>
              <a:gd name="connsiteX107" fmla="*/ 30822 w 8815227"/>
              <a:gd name="connsiteY107" fmla="*/ 51370 h 1716915"/>
              <a:gd name="connsiteX108" fmla="*/ 0 w 8815227"/>
              <a:gd name="connsiteY108" fmla="*/ 0 h 171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8815227" h="1716915">
                <a:moveTo>
                  <a:pt x="8815227" y="1407559"/>
                </a:moveTo>
                <a:cubicBezTo>
                  <a:pt x="8730852" y="1458185"/>
                  <a:pt x="8799204" y="1425006"/>
                  <a:pt x="8712485" y="1448656"/>
                </a:cubicBezTo>
                <a:cubicBezTo>
                  <a:pt x="8691588" y="1454355"/>
                  <a:pt x="8650840" y="1469204"/>
                  <a:pt x="8650840" y="1469204"/>
                </a:cubicBezTo>
                <a:cubicBezTo>
                  <a:pt x="8647415" y="1479478"/>
                  <a:pt x="8648224" y="1492368"/>
                  <a:pt x="8640566" y="1500026"/>
                </a:cubicBezTo>
                <a:cubicBezTo>
                  <a:pt x="8632908" y="1507684"/>
                  <a:pt x="8619430" y="1505458"/>
                  <a:pt x="8609743" y="1510301"/>
                </a:cubicBezTo>
                <a:cubicBezTo>
                  <a:pt x="8591882" y="1519232"/>
                  <a:pt x="8575220" y="1530402"/>
                  <a:pt x="8558373" y="1541123"/>
                </a:cubicBezTo>
                <a:cubicBezTo>
                  <a:pt x="8537538" y="1554382"/>
                  <a:pt x="8520687" y="1576230"/>
                  <a:pt x="8496728" y="1582220"/>
                </a:cubicBezTo>
                <a:cubicBezTo>
                  <a:pt x="8452931" y="1593169"/>
                  <a:pt x="8448899" y="1592210"/>
                  <a:pt x="8404260" y="1613042"/>
                </a:cubicBezTo>
                <a:cubicBezTo>
                  <a:pt x="8271103" y="1675182"/>
                  <a:pt x="8345813" y="1655554"/>
                  <a:pt x="8250148" y="1674687"/>
                </a:cubicBezTo>
                <a:cubicBezTo>
                  <a:pt x="8239874" y="1681536"/>
                  <a:pt x="8230930" y="1691015"/>
                  <a:pt x="8219325" y="1695235"/>
                </a:cubicBezTo>
                <a:cubicBezTo>
                  <a:pt x="8119988" y="1731358"/>
                  <a:pt x="8095100" y="1713157"/>
                  <a:pt x="7972746" y="1705510"/>
                </a:cubicBezTo>
                <a:cubicBezTo>
                  <a:pt x="7962472" y="1691811"/>
                  <a:pt x="7954031" y="1676521"/>
                  <a:pt x="7941923" y="1664413"/>
                </a:cubicBezTo>
                <a:cubicBezTo>
                  <a:pt x="7929815" y="1652305"/>
                  <a:pt x="7914198" y="1644288"/>
                  <a:pt x="7900827" y="1633591"/>
                </a:cubicBezTo>
                <a:cubicBezTo>
                  <a:pt x="7879940" y="1616882"/>
                  <a:pt x="7859312" y="1599834"/>
                  <a:pt x="7839182" y="1582220"/>
                </a:cubicBezTo>
                <a:cubicBezTo>
                  <a:pt x="7831892" y="1575841"/>
                  <a:pt x="7826847" y="1566805"/>
                  <a:pt x="7818633" y="1561671"/>
                </a:cubicBezTo>
                <a:cubicBezTo>
                  <a:pt x="7799151" y="1549495"/>
                  <a:pt x="7775367" y="1544633"/>
                  <a:pt x="7756988" y="1530849"/>
                </a:cubicBezTo>
                <a:cubicBezTo>
                  <a:pt x="7720128" y="1503204"/>
                  <a:pt x="7688103" y="1469634"/>
                  <a:pt x="7654247" y="1438382"/>
                </a:cubicBezTo>
                <a:cubicBezTo>
                  <a:pt x="7624184" y="1410631"/>
                  <a:pt x="7604541" y="1380716"/>
                  <a:pt x="7561779" y="1366462"/>
                </a:cubicBezTo>
                <a:lnTo>
                  <a:pt x="7530957" y="1356188"/>
                </a:lnTo>
                <a:cubicBezTo>
                  <a:pt x="7520683" y="1345914"/>
                  <a:pt x="7512224" y="1333426"/>
                  <a:pt x="7500134" y="1325366"/>
                </a:cubicBezTo>
                <a:cubicBezTo>
                  <a:pt x="7491123" y="1319359"/>
                  <a:pt x="7479266" y="1319358"/>
                  <a:pt x="7469312" y="1315092"/>
                </a:cubicBezTo>
                <a:cubicBezTo>
                  <a:pt x="7381804" y="1277588"/>
                  <a:pt x="7478571" y="1299579"/>
                  <a:pt x="7325474" y="1284269"/>
                </a:cubicBezTo>
                <a:cubicBezTo>
                  <a:pt x="7298076" y="1277420"/>
                  <a:pt x="7270072" y="1272652"/>
                  <a:pt x="7243280" y="1263721"/>
                </a:cubicBezTo>
                <a:cubicBezTo>
                  <a:pt x="7212458" y="1253447"/>
                  <a:pt x="7182952" y="1237659"/>
                  <a:pt x="7150813" y="1232898"/>
                </a:cubicBezTo>
                <a:cubicBezTo>
                  <a:pt x="7089740" y="1223850"/>
                  <a:pt x="7027523" y="1226049"/>
                  <a:pt x="6965878" y="1222624"/>
                </a:cubicBezTo>
                <a:cubicBezTo>
                  <a:pt x="6893959" y="1226049"/>
                  <a:pt x="6821951" y="1227944"/>
                  <a:pt x="6750121" y="1232898"/>
                </a:cubicBezTo>
                <a:cubicBezTo>
                  <a:pt x="6722576" y="1234798"/>
                  <a:pt x="6695458" y="1241055"/>
                  <a:pt x="6667928" y="1243173"/>
                </a:cubicBezTo>
                <a:cubicBezTo>
                  <a:pt x="6606370" y="1247908"/>
                  <a:pt x="6544638" y="1250022"/>
                  <a:pt x="6482993" y="1253447"/>
                </a:cubicBezTo>
                <a:cubicBezTo>
                  <a:pt x="6465869" y="1256872"/>
                  <a:pt x="6448932" y="1261413"/>
                  <a:pt x="6431622" y="1263721"/>
                </a:cubicBezTo>
                <a:cubicBezTo>
                  <a:pt x="6299185" y="1281379"/>
                  <a:pt x="6367485" y="1261127"/>
                  <a:pt x="6298058" y="1284269"/>
                </a:cubicBezTo>
                <a:cubicBezTo>
                  <a:pt x="6284359" y="1297968"/>
                  <a:pt x="6272726" y="1314105"/>
                  <a:pt x="6256961" y="1325366"/>
                </a:cubicBezTo>
                <a:cubicBezTo>
                  <a:pt x="6248148" y="1331661"/>
                  <a:pt x="6236093" y="1331374"/>
                  <a:pt x="6226139" y="1335640"/>
                </a:cubicBezTo>
                <a:cubicBezTo>
                  <a:pt x="6147694" y="1369259"/>
                  <a:pt x="6225009" y="1350479"/>
                  <a:pt x="6113123" y="1366462"/>
                </a:cubicBezTo>
                <a:cubicBezTo>
                  <a:pt x="6102849" y="1369887"/>
                  <a:pt x="6092197" y="1372339"/>
                  <a:pt x="6082301" y="1376737"/>
                </a:cubicBezTo>
                <a:cubicBezTo>
                  <a:pt x="5898011" y="1458645"/>
                  <a:pt x="6136588" y="1414378"/>
                  <a:pt x="5671334" y="1387011"/>
                </a:cubicBezTo>
                <a:cubicBezTo>
                  <a:pt x="5581169" y="1364470"/>
                  <a:pt x="5670505" y="1396594"/>
                  <a:pt x="5609689" y="1345914"/>
                </a:cubicBezTo>
                <a:cubicBezTo>
                  <a:pt x="5597923" y="1336109"/>
                  <a:pt x="5582038" y="1332700"/>
                  <a:pt x="5568593" y="1325366"/>
                </a:cubicBezTo>
                <a:cubicBezTo>
                  <a:pt x="5544353" y="1312144"/>
                  <a:pt x="5520914" y="1297491"/>
                  <a:pt x="5496674" y="1284269"/>
                </a:cubicBezTo>
                <a:cubicBezTo>
                  <a:pt x="5483228" y="1276935"/>
                  <a:pt x="5469062" y="1270982"/>
                  <a:pt x="5455577" y="1263721"/>
                </a:cubicBezTo>
                <a:cubicBezTo>
                  <a:pt x="5406632" y="1237366"/>
                  <a:pt x="5364651" y="1207675"/>
                  <a:pt x="5311739" y="1191802"/>
                </a:cubicBezTo>
                <a:cubicBezTo>
                  <a:pt x="5295013" y="1186784"/>
                  <a:pt x="5277492" y="1184953"/>
                  <a:pt x="5260368" y="1181528"/>
                </a:cubicBezTo>
                <a:cubicBezTo>
                  <a:pt x="5246669" y="1174678"/>
                  <a:pt x="5231735" y="1169881"/>
                  <a:pt x="5219272" y="1160979"/>
                </a:cubicBezTo>
                <a:cubicBezTo>
                  <a:pt x="5207449" y="1152534"/>
                  <a:pt x="5201727" y="1136058"/>
                  <a:pt x="5188449" y="1130157"/>
                </a:cubicBezTo>
                <a:cubicBezTo>
                  <a:pt x="5169413" y="1121697"/>
                  <a:pt x="5147352" y="1123308"/>
                  <a:pt x="5126804" y="1119883"/>
                </a:cubicBezTo>
                <a:lnTo>
                  <a:pt x="5044611" y="1058238"/>
                </a:lnTo>
                <a:cubicBezTo>
                  <a:pt x="5030912" y="1047964"/>
                  <a:pt x="5017542" y="1037235"/>
                  <a:pt x="5003514" y="1027415"/>
                </a:cubicBezTo>
                <a:cubicBezTo>
                  <a:pt x="4889205" y="947398"/>
                  <a:pt x="4941329" y="965635"/>
                  <a:pt x="4859676" y="945222"/>
                </a:cubicBezTo>
                <a:lnTo>
                  <a:pt x="4089114" y="976044"/>
                </a:lnTo>
                <a:cubicBezTo>
                  <a:pt x="4078298" y="976599"/>
                  <a:pt x="4069068" y="985241"/>
                  <a:pt x="4058292" y="986319"/>
                </a:cubicBezTo>
                <a:cubicBezTo>
                  <a:pt x="4000260" y="992122"/>
                  <a:pt x="3941851" y="993168"/>
                  <a:pt x="3883631" y="996593"/>
                </a:cubicBezTo>
                <a:lnTo>
                  <a:pt x="3760341" y="1017141"/>
                </a:lnTo>
                <a:cubicBezTo>
                  <a:pt x="3753492" y="1030840"/>
                  <a:pt x="3749598" y="1046472"/>
                  <a:pt x="3739793" y="1058238"/>
                </a:cubicBezTo>
                <a:cubicBezTo>
                  <a:pt x="3731888" y="1067724"/>
                  <a:pt x="3718456" y="1070881"/>
                  <a:pt x="3708970" y="1078786"/>
                </a:cubicBezTo>
                <a:cubicBezTo>
                  <a:pt x="3697808" y="1088088"/>
                  <a:pt x="3687450" y="1098447"/>
                  <a:pt x="3678148" y="1109609"/>
                </a:cubicBezTo>
                <a:cubicBezTo>
                  <a:pt x="3670243" y="1119095"/>
                  <a:pt x="3667086" y="1132526"/>
                  <a:pt x="3657600" y="1140431"/>
                </a:cubicBezTo>
                <a:cubicBezTo>
                  <a:pt x="3645834" y="1150236"/>
                  <a:pt x="3630723" y="1155291"/>
                  <a:pt x="3616503" y="1160979"/>
                </a:cubicBezTo>
                <a:cubicBezTo>
                  <a:pt x="3596392" y="1169023"/>
                  <a:pt x="3576147" y="1177536"/>
                  <a:pt x="3554858" y="1181528"/>
                </a:cubicBezTo>
                <a:cubicBezTo>
                  <a:pt x="3521029" y="1187871"/>
                  <a:pt x="3486268" y="1187533"/>
                  <a:pt x="3452116" y="1191802"/>
                </a:cubicBezTo>
                <a:cubicBezTo>
                  <a:pt x="3431445" y="1194386"/>
                  <a:pt x="3411020" y="1198651"/>
                  <a:pt x="3390472" y="1202076"/>
                </a:cubicBezTo>
                <a:cubicBezTo>
                  <a:pt x="3373348" y="1208925"/>
                  <a:pt x="3357293" y="1219592"/>
                  <a:pt x="3339101" y="1222624"/>
                </a:cubicBezTo>
                <a:cubicBezTo>
                  <a:pt x="3209277" y="1244261"/>
                  <a:pt x="3185484" y="1230224"/>
                  <a:pt x="3051424" y="1212350"/>
                </a:cubicBezTo>
                <a:cubicBezTo>
                  <a:pt x="3037725" y="1205501"/>
                  <a:pt x="3024271" y="1198140"/>
                  <a:pt x="3010328" y="1191802"/>
                </a:cubicBezTo>
                <a:cubicBezTo>
                  <a:pt x="2986584" y="1181009"/>
                  <a:pt x="2959853" y="1175825"/>
                  <a:pt x="2938409" y="1160979"/>
                </a:cubicBezTo>
                <a:cubicBezTo>
                  <a:pt x="2914516" y="1144438"/>
                  <a:pt x="2899702" y="1117175"/>
                  <a:pt x="2876764" y="1099334"/>
                </a:cubicBezTo>
                <a:cubicBezTo>
                  <a:pt x="2845941" y="1075361"/>
                  <a:pt x="2812910" y="1053985"/>
                  <a:pt x="2784296" y="1027415"/>
                </a:cubicBezTo>
                <a:cubicBezTo>
                  <a:pt x="2764695" y="1009214"/>
                  <a:pt x="2750695" y="985762"/>
                  <a:pt x="2732925" y="965770"/>
                </a:cubicBezTo>
                <a:cubicBezTo>
                  <a:pt x="2723272" y="954910"/>
                  <a:pt x="2711405" y="946110"/>
                  <a:pt x="2702103" y="934948"/>
                </a:cubicBezTo>
                <a:cubicBezTo>
                  <a:pt x="2694198" y="925462"/>
                  <a:pt x="2688732" y="914173"/>
                  <a:pt x="2681555" y="904125"/>
                </a:cubicBezTo>
                <a:cubicBezTo>
                  <a:pt x="2671602" y="890191"/>
                  <a:pt x="2661694" y="876184"/>
                  <a:pt x="2650732" y="863029"/>
                </a:cubicBezTo>
                <a:cubicBezTo>
                  <a:pt x="2644531" y="855588"/>
                  <a:pt x="2636235" y="850044"/>
                  <a:pt x="2630184" y="842480"/>
                </a:cubicBezTo>
                <a:cubicBezTo>
                  <a:pt x="2606850" y="813312"/>
                  <a:pt x="2607736" y="799484"/>
                  <a:pt x="2578813" y="770561"/>
                </a:cubicBezTo>
                <a:cubicBezTo>
                  <a:pt x="2570082" y="761830"/>
                  <a:pt x="2559275" y="755028"/>
                  <a:pt x="2547991" y="750013"/>
                </a:cubicBezTo>
                <a:cubicBezTo>
                  <a:pt x="2528198" y="741216"/>
                  <a:pt x="2506457" y="737509"/>
                  <a:pt x="2486346" y="729465"/>
                </a:cubicBezTo>
                <a:cubicBezTo>
                  <a:pt x="2419164" y="702591"/>
                  <a:pt x="2370280" y="681010"/>
                  <a:pt x="2291137" y="667820"/>
                </a:cubicBezTo>
                <a:cubicBezTo>
                  <a:pt x="2270589" y="664395"/>
                  <a:pt x="2249919" y="661632"/>
                  <a:pt x="2229492" y="657546"/>
                </a:cubicBezTo>
                <a:cubicBezTo>
                  <a:pt x="2215646" y="654777"/>
                  <a:pt x="2202301" y="649725"/>
                  <a:pt x="2188395" y="647271"/>
                </a:cubicBezTo>
                <a:cubicBezTo>
                  <a:pt x="1977219" y="610004"/>
                  <a:pt x="2129690" y="645438"/>
                  <a:pt x="1972638" y="606175"/>
                </a:cubicBezTo>
                <a:cubicBezTo>
                  <a:pt x="1917842" y="609600"/>
                  <a:pt x="1862852" y="610702"/>
                  <a:pt x="1808251" y="616449"/>
                </a:cubicBezTo>
                <a:cubicBezTo>
                  <a:pt x="1797481" y="617583"/>
                  <a:pt x="1787842" y="623748"/>
                  <a:pt x="1777429" y="626723"/>
                </a:cubicBezTo>
                <a:cubicBezTo>
                  <a:pt x="1763852" y="630602"/>
                  <a:pt x="1750031" y="633572"/>
                  <a:pt x="1736332" y="636997"/>
                </a:cubicBezTo>
                <a:cubicBezTo>
                  <a:pt x="1681693" y="664318"/>
                  <a:pt x="1685449" y="664233"/>
                  <a:pt x="1613042" y="688368"/>
                </a:cubicBezTo>
                <a:cubicBezTo>
                  <a:pt x="1599646" y="692833"/>
                  <a:pt x="1585645" y="695217"/>
                  <a:pt x="1571946" y="698642"/>
                </a:cubicBezTo>
                <a:cubicBezTo>
                  <a:pt x="1561672" y="705492"/>
                  <a:pt x="1549855" y="710459"/>
                  <a:pt x="1541123" y="719191"/>
                </a:cubicBezTo>
                <a:cubicBezTo>
                  <a:pt x="1494114" y="766200"/>
                  <a:pt x="1548380" y="734698"/>
                  <a:pt x="1500027" y="791110"/>
                </a:cubicBezTo>
                <a:cubicBezTo>
                  <a:pt x="1488883" y="804111"/>
                  <a:pt x="1472629" y="811658"/>
                  <a:pt x="1458930" y="821932"/>
                </a:cubicBezTo>
                <a:cubicBezTo>
                  <a:pt x="1452081" y="835631"/>
                  <a:pt x="1450472" y="853626"/>
                  <a:pt x="1438382" y="863029"/>
                </a:cubicBezTo>
                <a:cubicBezTo>
                  <a:pt x="1403581" y="890096"/>
                  <a:pt x="1356439" y="895856"/>
                  <a:pt x="1315092" y="904125"/>
                </a:cubicBezTo>
                <a:cubicBezTo>
                  <a:pt x="1294544" y="914399"/>
                  <a:pt x="1274441" y="925617"/>
                  <a:pt x="1253447" y="934948"/>
                </a:cubicBezTo>
                <a:cubicBezTo>
                  <a:pt x="1171882" y="971199"/>
                  <a:pt x="1058326" y="938079"/>
                  <a:pt x="986319" y="934948"/>
                </a:cubicBezTo>
                <a:cubicBezTo>
                  <a:pt x="893097" y="911643"/>
                  <a:pt x="1008303" y="938946"/>
                  <a:pt x="873303" y="914400"/>
                </a:cubicBezTo>
                <a:cubicBezTo>
                  <a:pt x="859410" y="911874"/>
                  <a:pt x="845905" y="907550"/>
                  <a:pt x="832206" y="904125"/>
                </a:cubicBezTo>
                <a:cubicBezTo>
                  <a:pt x="811658" y="890426"/>
                  <a:pt x="792650" y="874073"/>
                  <a:pt x="770561" y="863029"/>
                </a:cubicBezTo>
                <a:cubicBezTo>
                  <a:pt x="757931" y="856714"/>
                  <a:pt x="742095" y="859070"/>
                  <a:pt x="729465" y="852755"/>
                </a:cubicBezTo>
                <a:cubicBezTo>
                  <a:pt x="720801" y="848423"/>
                  <a:pt x="716799" y="837836"/>
                  <a:pt x="708916" y="832206"/>
                </a:cubicBezTo>
                <a:cubicBezTo>
                  <a:pt x="666456" y="801877"/>
                  <a:pt x="666621" y="804409"/>
                  <a:pt x="626723" y="791110"/>
                </a:cubicBezTo>
                <a:cubicBezTo>
                  <a:pt x="596420" y="770907"/>
                  <a:pt x="589796" y="769401"/>
                  <a:pt x="565078" y="739739"/>
                </a:cubicBezTo>
                <a:cubicBezTo>
                  <a:pt x="557173" y="730253"/>
                  <a:pt x="552790" y="718094"/>
                  <a:pt x="544530" y="708916"/>
                </a:cubicBezTo>
                <a:cubicBezTo>
                  <a:pt x="521850" y="683716"/>
                  <a:pt x="496584" y="660970"/>
                  <a:pt x="472611" y="636997"/>
                </a:cubicBezTo>
                <a:lnTo>
                  <a:pt x="421240" y="585626"/>
                </a:lnTo>
                <a:cubicBezTo>
                  <a:pt x="410966" y="575352"/>
                  <a:pt x="402508" y="562863"/>
                  <a:pt x="390418" y="554804"/>
                </a:cubicBezTo>
                <a:lnTo>
                  <a:pt x="359595" y="534256"/>
                </a:lnTo>
                <a:cubicBezTo>
                  <a:pt x="352746" y="523982"/>
                  <a:pt x="346456" y="513311"/>
                  <a:pt x="339047" y="503433"/>
                </a:cubicBezTo>
                <a:cubicBezTo>
                  <a:pt x="325890" y="485890"/>
                  <a:pt x="308210" y="471443"/>
                  <a:pt x="297950" y="452062"/>
                </a:cubicBezTo>
                <a:cubicBezTo>
                  <a:pt x="277119" y="412715"/>
                  <a:pt x="263703" y="369869"/>
                  <a:pt x="246579" y="328773"/>
                </a:cubicBezTo>
                <a:cubicBezTo>
                  <a:pt x="242414" y="318776"/>
                  <a:pt x="241148" y="307637"/>
                  <a:pt x="236305" y="297950"/>
                </a:cubicBezTo>
                <a:cubicBezTo>
                  <a:pt x="211468" y="248276"/>
                  <a:pt x="204778" y="248509"/>
                  <a:pt x="174660" y="205483"/>
                </a:cubicBezTo>
                <a:cubicBezTo>
                  <a:pt x="160498" y="185251"/>
                  <a:pt x="151027" y="161301"/>
                  <a:pt x="133564" y="143838"/>
                </a:cubicBezTo>
                <a:cubicBezTo>
                  <a:pt x="66687" y="76961"/>
                  <a:pt x="101103" y="107595"/>
                  <a:pt x="30822" y="51370"/>
                </a:cubicBezTo>
                <a:lnTo>
                  <a:pt x="0" y="0"/>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8578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2">
                    <a:lumMod val="75000"/>
                  </a:schemeClr>
                </a:solidFill>
              </a:rPr>
              <a:t>Overview</a:t>
            </a:r>
            <a:endParaRPr lang="en-GB" b="1" dirty="0">
              <a:solidFill>
                <a:schemeClr val="accent2">
                  <a:lumMod val="75000"/>
                </a:schemeClr>
              </a:solidFill>
            </a:endParaRPr>
          </a:p>
        </p:txBody>
      </p:sp>
      <p:sp>
        <p:nvSpPr>
          <p:cNvPr id="3" name="Content Placeholder 2"/>
          <p:cNvSpPr>
            <a:spLocks noGrp="1"/>
          </p:cNvSpPr>
          <p:nvPr>
            <p:ph idx="1"/>
          </p:nvPr>
        </p:nvSpPr>
        <p:spPr/>
        <p:txBody>
          <a:bodyPr/>
          <a:lstStyle/>
          <a:p>
            <a:r>
              <a:rPr lang="en-GB" dirty="0" smtClean="0"/>
              <a:t>Regional and city innovation ecosystems seen as driver for innovation and jobs and growth</a:t>
            </a:r>
          </a:p>
          <a:p>
            <a:r>
              <a:rPr lang="en-GB" dirty="0" smtClean="0"/>
              <a:t>Regional innovation systems built on triple helix systems </a:t>
            </a:r>
          </a:p>
          <a:p>
            <a:pPr marL="0" indent="0">
              <a:buNone/>
            </a:pPr>
            <a:r>
              <a:rPr lang="en-GB" dirty="0" smtClean="0"/>
              <a:t>But questions…</a:t>
            </a:r>
          </a:p>
          <a:p>
            <a:r>
              <a:rPr lang="en-GB" dirty="0" smtClean="0"/>
              <a:t>These systems need synergies but complex – need new roles – what and who and how…?</a:t>
            </a:r>
          </a:p>
          <a:p>
            <a:r>
              <a:rPr lang="en-GB" dirty="0" smtClean="0"/>
              <a:t>Increasing engagement of citizens – quadruple helix – but how?</a:t>
            </a:r>
          </a:p>
          <a:p>
            <a:r>
              <a:rPr lang="en-GB" dirty="0" smtClean="0"/>
              <a:t>The need for smart to permeate citizen concerns – but how?</a:t>
            </a:r>
          </a:p>
        </p:txBody>
      </p:sp>
    </p:spTree>
    <p:extLst>
      <p:ext uri="{BB962C8B-B14F-4D97-AF65-F5344CB8AC3E}">
        <p14:creationId xmlns:p14="http://schemas.microsoft.com/office/powerpoint/2010/main" val="1374541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lovelleofficial.com/wp-content/uploads/2011/06/thank_you.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323" r="13741" b="4286"/>
          <a:stretch>
            <a:fillRect/>
          </a:stretch>
        </p:blipFill>
        <p:spPr bwMode="auto">
          <a:xfrm>
            <a:off x="4583113" y="2708275"/>
            <a:ext cx="24320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008438" y="4652964"/>
            <a:ext cx="2951162" cy="769937"/>
          </a:xfrm>
          <a:prstGeom prst="rect">
            <a:avLst/>
          </a:prstGeom>
          <a:noFill/>
        </p:spPr>
        <p:txBody>
          <a:bodyPr>
            <a:spAutoFit/>
          </a:bodyPr>
          <a:lstStyle/>
          <a:p>
            <a:pPr algn="r">
              <a:defRPr/>
            </a:pPr>
            <a:r>
              <a:rPr lang="en-GB" sz="4400" dirty="0">
                <a:solidFill>
                  <a:schemeClr val="accent6">
                    <a:lumMod val="75000"/>
                  </a:schemeClr>
                </a:solidFill>
              </a:rPr>
              <a:t>for listening</a:t>
            </a:r>
          </a:p>
        </p:txBody>
      </p:sp>
      <p:sp>
        <p:nvSpPr>
          <p:cNvPr id="23556" name="Rectangle 4"/>
          <p:cNvSpPr>
            <a:spLocks noChangeArrowheads="1"/>
          </p:cNvSpPr>
          <p:nvPr/>
        </p:nvSpPr>
        <p:spPr bwMode="auto">
          <a:xfrm>
            <a:off x="3827463" y="874713"/>
            <a:ext cx="6589712" cy="809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anose="05000000000000000000" pitchFamily="2" charset="2"/>
              <a:buChar char="q"/>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3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gn="r" eaLnBrk="1" hangingPunct="1">
              <a:spcBef>
                <a:spcPct val="0"/>
              </a:spcBef>
              <a:buFont typeface="Arial" panose="020B0604020202020204" pitchFamily="34" charset="0"/>
              <a:buNone/>
            </a:pPr>
            <a:r>
              <a:rPr lang="en-US" altLang="en-US" sz="3200"/>
              <a:t>		</a:t>
            </a:r>
            <a:endParaRPr lang="en-US" altLang="en-US" sz="3200">
              <a:solidFill>
                <a:srgbClr val="E46C0A"/>
              </a:solidFill>
            </a:endParaRPr>
          </a:p>
          <a:p>
            <a:pPr lvl="2" algn="r" eaLnBrk="1" hangingPunct="1">
              <a:spcBef>
                <a:spcPct val="0"/>
              </a:spcBef>
              <a:buFont typeface="Arial" panose="020B0604020202020204" pitchFamily="34" charset="0"/>
              <a:buNone/>
            </a:pPr>
            <a:r>
              <a:rPr lang="en-US" altLang="en-US" sz="3200"/>
              <a:t>Nordic House</a:t>
            </a:r>
          </a:p>
          <a:p>
            <a:pPr lvl="2" algn="r" eaLnBrk="1" hangingPunct="1">
              <a:spcBef>
                <a:spcPct val="0"/>
              </a:spcBef>
              <a:buFont typeface="Arial" panose="020B0604020202020204" pitchFamily="34" charset="0"/>
              <a:buNone/>
            </a:pPr>
            <a:r>
              <a:rPr lang="en-US" altLang="en-US" sz="3200"/>
              <a:t>3 rue du Luxembourg</a:t>
            </a:r>
          </a:p>
          <a:p>
            <a:pPr lvl="2" algn="r" eaLnBrk="1" hangingPunct="1">
              <a:spcBef>
                <a:spcPct val="0"/>
              </a:spcBef>
              <a:buFont typeface="Arial" panose="020B0604020202020204" pitchFamily="34" charset="0"/>
              <a:buNone/>
            </a:pPr>
            <a:r>
              <a:rPr lang="en-US" altLang="en-US" sz="3200"/>
              <a:t>	B-1000 Brussels</a:t>
            </a:r>
          </a:p>
          <a:p>
            <a:pPr lvl="2" algn="r" eaLnBrk="1" hangingPunct="1">
              <a:spcBef>
                <a:spcPct val="0"/>
              </a:spcBef>
              <a:buFont typeface="Arial" panose="020B0604020202020204" pitchFamily="34" charset="0"/>
              <a:buNone/>
            </a:pPr>
            <a:r>
              <a:rPr lang="en-US" altLang="en-US" sz="3200"/>
              <a:t>	Tel +32 2 503 3554</a:t>
            </a:r>
          </a:p>
          <a:p>
            <a:pPr lvl="2" algn="r" eaLnBrk="1" hangingPunct="1">
              <a:spcBef>
                <a:spcPct val="0"/>
              </a:spcBef>
              <a:buFont typeface="Arial" panose="020B0604020202020204" pitchFamily="34" charset="0"/>
              <a:buNone/>
            </a:pPr>
            <a:endParaRPr lang="en-US" altLang="en-US" sz="3200">
              <a:solidFill>
                <a:srgbClr val="E46C0A"/>
              </a:solidFill>
              <a:hlinkClick r:id="rId3"/>
            </a:endParaRPr>
          </a:p>
          <a:p>
            <a:pPr lvl="2" algn="r" eaLnBrk="1" hangingPunct="1">
              <a:spcBef>
                <a:spcPct val="0"/>
              </a:spcBef>
              <a:buFont typeface="Arial" panose="020B0604020202020204" pitchFamily="34" charset="0"/>
              <a:buNone/>
            </a:pPr>
            <a:r>
              <a:rPr lang="en-US" altLang="en-US" sz="3200">
                <a:solidFill>
                  <a:srgbClr val="E46C0A"/>
                </a:solidFill>
                <a:hlinkClick r:id="rId3"/>
              </a:rPr>
              <a:t>www.errin.eu</a:t>
            </a:r>
            <a:endParaRPr lang="en-US" altLang="en-US" sz="3200">
              <a:solidFill>
                <a:srgbClr val="E46C0A"/>
              </a:solidFill>
            </a:endParaRPr>
          </a:p>
          <a:p>
            <a:pPr lvl="2" algn="r" eaLnBrk="1" hangingPunct="1">
              <a:spcBef>
                <a:spcPct val="0"/>
              </a:spcBef>
              <a:buFont typeface="Arial" panose="020B0604020202020204" pitchFamily="34" charset="0"/>
              <a:buNone/>
            </a:pPr>
            <a:r>
              <a:rPr lang="en-US" altLang="en-US" sz="3200">
                <a:solidFill>
                  <a:srgbClr val="00B0F0"/>
                </a:solidFill>
              </a:rPr>
              <a:t>@ERRINNetwork</a:t>
            </a:r>
          </a:p>
          <a:p>
            <a:pPr lvl="2" algn="r" eaLnBrk="1" hangingPunct="1">
              <a:spcBef>
                <a:spcPct val="0"/>
              </a:spcBef>
              <a:buFont typeface="Arial" panose="020B0604020202020204" pitchFamily="34" charset="0"/>
              <a:buNone/>
            </a:pPr>
            <a:r>
              <a:rPr lang="en-US" altLang="en-US" sz="3200">
                <a:solidFill>
                  <a:schemeClr val="tx2"/>
                </a:solidFill>
              </a:rPr>
              <a:t>ERRINNetwork</a:t>
            </a:r>
          </a:p>
          <a:p>
            <a:pPr lvl="2" algn="r" eaLnBrk="1" hangingPunct="1">
              <a:spcBef>
                <a:spcPct val="0"/>
              </a:spcBef>
              <a:buFont typeface="Arial" panose="020B0604020202020204" pitchFamily="34" charset="0"/>
              <a:buNone/>
            </a:pPr>
            <a:r>
              <a:rPr lang="en-US" altLang="en-US" sz="3200">
                <a:solidFill>
                  <a:schemeClr val="tx2"/>
                </a:solidFill>
              </a:rPr>
              <a:t>ERRIN Group</a:t>
            </a:r>
          </a:p>
          <a:p>
            <a:pPr lvl="2" algn="r" eaLnBrk="1" hangingPunct="1">
              <a:spcBef>
                <a:spcPct val="0"/>
              </a:spcBef>
              <a:buFont typeface="Arial" panose="020B0604020202020204" pitchFamily="34" charset="0"/>
              <a:buNone/>
            </a:pPr>
            <a:endParaRPr lang="en-US" altLang="en-US" sz="3200">
              <a:solidFill>
                <a:srgbClr val="E46C0A"/>
              </a:solidFill>
            </a:endParaRPr>
          </a:p>
          <a:p>
            <a:pPr lvl="2" algn="r" eaLnBrk="1" hangingPunct="1">
              <a:spcBef>
                <a:spcPct val="0"/>
              </a:spcBef>
              <a:buFont typeface="Arial" panose="020B0604020202020204" pitchFamily="34" charset="0"/>
              <a:buNone/>
            </a:pPr>
            <a:endParaRPr lang="en-US" altLang="en-US" sz="3200">
              <a:solidFill>
                <a:srgbClr val="E46C0A"/>
              </a:solidFill>
            </a:endParaRPr>
          </a:p>
          <a:p>
            <a:pPr lvl="2" algn="r" eaLnBrk="1" hangingPunct="1">
              <a:spcBef>
                <a:spcPct val="0"/>
              </a:spcBef>
              <a:buFont typeface="Arial" panose="020B0604020202020204" pitchFamily="34" charset="0"/>
              <a:buNone/>
            </a:pPr>
            <a:endParaRPr lang="en-US" altLang="en-US" sz="3200">
              <a:solidFill>
                <a:srgbClr val="E46C0A"/>
              </a:solidFill>
            </a:endParaRPr>
          </a:p>
          <a:p>
            <a:pPr lvl="2" algn="r" eaLnBrk="1" hangingPunct="1">
              <a:spcBef>
                <a:spcPct val="0"/>
              </a:spcBef>
              <a:buFont typeface="Arial" panose="020B0604020202020204" pitchFamily="34" charset="0"/>
              <a:buNone/>
            </a:pPr>
            <a:endParaRPr lang="en-US" altLang="en-US" sz="3200">
              <a:solidFill>
                <a:srgbClr val="E46C0A"/>
              </a:solidFill>
            </a:endParaRPr>
          </a:p>
          <a:p>
            <a:pPr lvl="2" algn="r" eaLnBrk="1" hangingPunct="1">
              <a:spcBef>
                <a:spcPct val="0"/>
              </a:spcBef>
              <a:buFont typeface="Arial" panose="020B0604020202020204" pitchFamily="34" charset="0"/>
              <a:buNone/>
            </a:pPr>
            <a:endParaRPr lang="en-US" altLang="en-US" sz="3200">
              <a:solidFill>
                <a:srgbClr val="E46C0A"/>
              </a:solidFill>
            </a:endParaRPr>
          </a:p>
          <a:p>
            <a:pPr lvl="2" algn="r" eaLnBrk="1" hangingPunct="1">
              <a:spcBef>
                <a:spcPct val="0"/>
              </a:spcBef>
              <a:buFont typeface="Arial" panose="020B0604020202020204" pitchFamily="34" charset="0"/>
              <a:buNone/>
            </a:pPr>
            <a:endParaRPr lang="en-US" altLang="en-US" sz="4000">
              <a:solidFill>
                <a:srgbClr val="E46C0A"/>
              </a:solidFill>
            </a:endParaRPr>
          </a:p>
        </p:txBody>
      </p:sp>
      <p:sp>
        <p:nvSpPr>
          <p:cNvPr id="23557" name="Rectangle 5"/>
          <p:cNvSpPr>
            <a:spLocks noChangeArrowheads="1"/>
          </p:cNvSpPr>
          <p:nvPr/>
        </p:nvSpPr>
        <p:spPr bwMode="auto">
          <a:xfrm>
            <a:off x="1055687" y="0"/>
            <a:ext cx="7704138"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anose="05000000000000000000" pitchFamily="2" charset="2"/>
              <a:buChar char="q"/>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eaLnBrk="1" hangingPunct="1">
              <a:spcBef>
                <a:spcPct val="0"/>
              </a:spcBef>
              <a:buFont typeface="Arial" panose="020B0604020202020204" pitchFamily="34" charset="0"/>
              <a:buNone/>
            </a:pPr>
            <a:r>
              <a:rPr lang="en-US" altLang="en-US" dirty="0">
                <a:solidFill>
                  <a:srgbClr val="E46C0A"/>
                </a:solidFill>
              </a:rPr>
              <a:t>Ryan Titley</a:t>
            </a:r>
          </a:p>
          <a:p>
            <a:pPr lvl="2" eaLnBrk="1" hangingPunct="1">
              <a:spcBef>
                <a:spcPct val="0"/>
              </a:spcBef>
              <a:buFont typeface="Arial" panose="020B0604020202020204" pitchFamily="34" charset="0"/>
              <a:buNone/>
            </a:pPr>
            <a:r>
              <a:rPr lang="en-US" altLang="en-US" dirty="0"/>
              <a:t>Communication &amp; </a:t>
            </a:r>
          </a:p>
          <a:p>
            <a:pPr lvl="2" eaLnBrk="1" hangingPunct="1">
              <a:spcBef>
                <a:spcPct val="0"/>
              </a:spcBef>
              <a:buFont typeface="Arial" panose="020B0604020202020204" pitchFamily="34" charset="0"/>
              <a:buNone/>
            </a:pPr>
            <a:r>
              <a:rPr lang="en-US" altLang="en-US" dirty="0"/>
              <a:t>Planning Manager</a:t>
            </a:r>
          </a:p>
          <a:p>
            <a:pPr lvl="2" eaLnBrk="1" hangingPunct="1">
              <a:spcBef>
                <a:spcPct val="0"/>
              </a:spcBef>
              <a:buFont typeface="Arial" panose="020B0604020202020204" pitchFamily="34" charset="0"/>
              <a:buNone/>
            </a:pPr>
            <a:r>
              <a:rPr lang="en-US" altLang="en-US" dirty="0">
                <a:hlinkClick r:id="rId4"/>
              </a:rPr>
              <a:t>communication@errin.eu</a:t>
            </a:r>
            <a:endParaRPr lang="en-US" altLang="en-US" dirty="0"/>
          </a:p>
          <a:p>
            <a:pPr lvl="2" eaLnBrk="1" hangingPunct="1">
              <a:spcBef>
                <a:spcPct val="0"/>
              </a:spcBef>
              <a:buFont typeface="Arial" panose="020B0604020202020204" pitchFamily="34" charset="0"/>
              <a:buNone/>
            </a:pPr>
            <a:endParaRPr lang="en-US" altLang="en-US" dirty="0">
              <a:solidFill>
                <a:srgbClr val="E46C0A"/>
              </a:solidFill>
            </a:endParaRPr>
          </a:p>
          <a:p>
            <a:pPr lvl="2" eaLnBrk="1" hangingPunct="1">
              <a:spcBef>
                <a:spcPct val="0"/>
              </a:spcBef>
              <a:buFont typeface="Arial" panose="020B0604020202020204" pitchFamily="34" charset="0"/>
              <a:buNone/>
            </a:pPr>
            <a:r>
              <a:rPr lang="en-GB" altLang="en-US" dirty="0">
                <a:solidFill>
                  <a:srgbClr val="E46C0A"/>
                </a:solidFill>
              </a:rPr>
              <a:t>Andrea Lagundzija</a:t>
            </a:r>
          </a:p>
          <a:p>
            <a:pPr lvl="2" eaLnBrk="1" hangingPunct="1">
              <a:spcBef>
                <a:spcPct val="0"/>
              </a:spcBef>
              <a:buFont typeface="Arial" panose="020B0604020202020204" pitchFamily="34" charset="0"/>
              <a:buNone/>
            </a:pPr>
            <a:r>
              <a:rPr lang="en-US" altLang="en-US" dirty="0"/>
              <a:t>Member Relations Manager</a:t>
            </a:r>
          </a:p>
          <a:p>
            <a:pPr lvl="2" eaLnBrk="1" hangingPunct="1">
              <a:spcBef>
                <a:spcPct val="0"/>
              </a:spcBef>
              <a:buFont typeface="Arial" panose="020B0604020202020204" pitchFamily="34" charset="0"/>
              <a:buNone/>
            </a:pPr>
            <a:r>
              <a:rPr lang="en-US" altLang="en-US" dirty="0">
                <a:hlinkClick r:id="rId5"/>
              </a:rPr>
              <a:t>members@errin.eu</a:t>
            </a:r>
            <a:endParaRPr lang="en-US" altLang="en-US" dirty="0"/>
          </a:p>
          <a:p>
            <a:pPr lvl="2" eaLnBrk="1" hangingPunct="1">
              <a:spcBef>
                <a:spcPct val="0"/>
              </a:spcBef>
              <a:buFont typeface="Arial" panose="020B0604020202020204" pitchFamily="34" charset="0"/>
              <a:buNone/>
            </a:pPr>
            <a:endParaRPr lang="en-US" altLang="en-US" dirty="0">
              <a:solidFill>
                <a:srgbClr val="E46C0A"/>
              </a:solidFill>
            </a:endParaRPr>
          </a:p>
          <a:p>
            <a:pPr lvl="2" eaLnBrk="1" hangingPunct="1">
              <a:spcBef>
                <a:spcPct val="0"/>
              </a:spcBef>
              <a:buFont typeface="Arial" panose="020B0604020202020204" pitchFamily="34" charset="0"/>
              <a:buNone/>
            </a:pPr>
            <a:r>
              <a:rPr lang="en-US" altLang="en-US" dirty="0">
                <a:solidFill>
                  <a:srgbClr val="E46C0A"/>
                </a:solidFill>
              </a:rPr>
              <a:t>Anett Ruszanov</a:t>
            </a:r>
          </a:p>
          <a:p>
            <a:pPr lvl="2" eaLnBrk="1" hangingPunct="1">
              <a:spcBef>
                <a:spcPct val="0"/>
              </a:spcBef>
              <a:buFont typeface="Arial" panose="020B0604020202020204" pitchFamily="34" charset="0"/>
              <a:buNone/>
            </a:pPr>
            <a:r>
              <a:rPr lang="en-US" altLang="en-US" dirty="0"/>
              <a:t>Projects Manager</a:t>
            </a:r>
          </a:p>
          <a:p>
            <a:pPr lvl="2" eaLnBrk="1" hangingPunct="1">
              <a:spcBef>
                <a:spcPct val="0"/>
              </a:spcBef>
              <a:buFont typeface="Arial" panose="020B0604020202020204" pitchFamily="34" charset="0"/>
              <a:buNone/>
            </a:pPr>
            <a:r>
              <a:rPr lang="en-US" altLang="en-US" dirty="0">
                <a:hlinkClick r:id="rId6"/>
              </a:rPr>
              <a:t>projects@errin.eu</a:t>
            </a:r>
            <a:endParaRPr lang="en-US" altLang="en-US" dirty="0"/>
          </a:p>
          <a:p>
            <a:pPr lvl="2" eaLnBrk="1" hangingPunct="1">
              <a:spcBef>
                <a:spcPct val="0"/>
              </a:spcBef>
              <a:buFont typeface="Arial" panose="020B0604020202020204" pitchFamily="34" charset="0"/>
              <a:buNone/>
            </a:pPr>
            <a:endParaRPr lang="en-US" altLang="en-US" dirty="0">
              <a:solidFill>
                <a:srgbClr val="E46C0A"/>
              </a:solidFill>
            </a:endParaRPr>
          </a:p>
          <a:p>
            <a:pPr lvl="2" eaLnBrk="1" hangingPunct="1">
              <a:spcBef>
                <a:spcPct val="0"/>
              </a:spcBef>
              <a:buFont typeface="Arial" panose="020B0604020202020204" pitchFamily="34" charset="0"/>
              <a:buNone/>
            </a:pPr>
            <a:r>
              <a:rPr lang="en-US" altLang="en-US" dirty="0">
                <a:solidFill>
                  <a:srgbClr val="E46C0A"/>
                </a:solidFill>
              </a:rPr>
              <a:t>Richard Tuffs</a:t>
            </a:r>
          </a:p>
          <a:p>
            <a:pPr lvl="2" eaLnBrk="1" hangingPunct="1">
              <a:spcBef>
                <a:spcPct val="0"/>
              </a:spcBef>
              <a:buFont typeface="Arial" panose="020B0604020202020204" pitchFamily="34" charset="0"/>
              <a:buNone/>
            </a:pPr>
            <a:r>
              <a:rPr lang="en-US" altLang="en-US" dirty="0"/>
              <a:t>Director</a:t>
            </a:r>
          </a:p>
          <a:p>
            <a:pPr lvl="2" eaLnBrk="1" hangingPunct="1">
              <a:spcBef>
                <a:spcPct val="0"/>
              </a:spcBef>
              <a:buFont typeface="Arial" panose="020B0604020202020204" pitchFamily="34" charset="0"/>
              <a:buNone/>
            </a:pPr>
            <a:r>
              <a:rPr lang="en-US" altLang="en-US" dirty="0">
                <a:hlinkClick r:id="rId7"/>
              </a:rPr>
              <a:t>director@errin.eu</a:t>
            </a:r>
            <a:endParaRPr lang="en-US" altLang="en-US" dirty="0"/>
          </a:p>
          <a:p>
            <a:pPr lvl="2" eaLnBrk="1" hangingPunct="1">
              <a:spcBef>
                <a:spcPct val="0"/>
              </a:spcBef>
              <a:buFont typeface="Arial" panose="020B0604020202020204" pitchFamily="34" charset="0"/>
              <a:buNone/>
            </a:pPr>
            <a:endParaRPr lang="en-US" altLang="en-US" sz="4000" dirty="0"/>
          </a:p>
        </p:txBody>
      </p:sp>
      <p:pic>
        <p:nvPicPr>
          <p:cNvPr id="23558" name="Picture 4" descr="http://www.innowacje.lubuskie.pl/var/files/errin_logo%20horizonta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0826" y="333376"/>
            <a:ext cx="3743325"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8" descr="http://t2.gstatic.com/images?q=tbn:ANd9GcSCTku3oTS475918Fb626R5j1-8shEjucELVcWIUas6P6WDTWPj"/>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88163" y="3860801"/>
            <a:ext cx="6477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0" descr="http://t0.gstatic.com/images?q=tbn:ANd9GcSzIXSMgjzZ5VCwanzHyi-tHfT0IH1tJhXs40P51RDnxqNDCzc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32625" y="4365625"/>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0" descr="http://1.bp.blogspot.com/-lOrsxanNDPM/UCl1Us7C7WI/AAAAAAAABCk/w3dE-ohR1nM/s1600/LinkedIn-Logo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32626" y="4868863"/>
            <a:ext cx="58261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549907"/>
      </p:ext>
    </p:extLst>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2638" y="301625"/>
            <a:ext cx="8229600" cy="1143000"/>
          </a:xfrm>
        </p:spPr>
        <p:txBody>
          <a:bodyPr/>
          <a:lstStyle/>
          <a:p>
            <a:pPr>
              <a:defRPr/>
            </a:pPr>
            <a:r>
              <a:rPr lang="en-GB" b="1" dirty="0">
                <a:solidFill>
                  <a:schemeClr val="accent2">
                    <a:lumMod val="75000"/>
                  </a:schemeClr>
                </a:solidFill>
              </a:rPr>
              <a:t>ERRIN Four Ps</a:t>
            </a:r>
          </a:p>
        </p:txBody>
      </p:sp>
      <p:graphicFrame>
        <p:nvGraphicFramePr>
          <p:cNvPr id="3" name="Diagram 2"/>
          <p:cNvGraphicFramePr/>
          <p:nvPr/>
        </p:nvGraphicFramePr>
        <p:xfrm>
          <a:off x="3078163" y="107156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2" name="Text Box 4"/>
          <p:cNvSpPr txBox="1">
            <a:spLocks noChangeArrowheads="1"/>
          </p:cNvSpPr>
          <p:nvPr/>
        </p:nvSpPr>
        <p:spPr bwMode="auto">
          <a:xfrm>
            <a:off x="7372350" y="19367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q"/>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fr-FR" sz="1800">
              <a:latin typeface="Arial" panose="020B0604020202020204" pitchFamily="34" charset="0"/>
            </a:endParaRPr>
          </a:p>
        </p:txBody>
      </p:sp>
      <p:sp>
        <p:nvSpPr>
          <p:cNvPr id="68614" name="Text Box 6"/>
          <p:cNvSpPr txBox="1">
            <a:spLocks noChangeArrowheads="1"/>
          </p:cNvSpPr>
          <p:nvPr/>
        </p:nvSpPr>
        <p:spPr bwMode="auto">
          <a:xfrm>
            <a:off x="2137644" y="5589588"/>
            <a:ext cx="3681264" cy="646331"/>
          </a:xfrm>
          <a:prstGeom prst="rect">
            <a:avLst/>
          </a:prstGeom>
          <a:noFill/>
          <a:ln w="9525">
            <a:noFill/>
            <a:miter lim="800000"/>
            <a:headEnd/>
            <a:tailEnd/>
          </a:ln>
          <a:effectLst/>
        </p:spPr>
        <p:txBody>
          <a:bodyPr wrap="none">
            <a:spAutoFit/>
          </a:bodyPr>
          <a:lstStyle/>
          <a:p>
            <a:pPr algn="ctr" eaLnBrk="1" hangingPunct="1">
              <a:defRPr/>
            </a:pPr>
            <a:r>
              <a:rPr lang="en-GB" b="1" dirty="0">
                <a:latin typeface="+mj-lt"/>
                <a:cs typeface="Arial" charset="0"/>
              </a:rPr>
              <a:t>Supporting project development and </a:t>
            </a:r>
          </a:p>
          <a:p>
            <a:pPr algn="ctr" eaLnBrk="1" hangingPunct="1">
              <a:defRPr/>
            </a:pPr>
            <a:r>
              <a:rPr lang="en-GB" b="1" dirty="0">
                <a:latin typeface="+mj-lt"/>
                <a:cs typeface="Arial" charset="0"/>
              </a:rPr>
              <a:t>engaging ERRIN regions in EU  projects</a:t>
            </a:r>
          </a:p>
        </p:txBody>
      </p:sp>
      <p:sp>
        <p:nvSpPr>
          <p:cNvPr id="68615" name="Text Box 7"/>
          <p:cNvSpPr txBox="1">
            <a:spLocks noChangeArrowheads="1"/>
          </p:cNvSpPr>
          <p:nvPr/>
        </p:nvSpPr>
        <p:spPr bwMode="auto">
          <a:xfrm>
            <a:off x="6576059" y="5589589"/>
            <a:ext cx="3138808" cy="923330"/>
          </a:xfrm>
          <a:prstGeom prst="rect">
            <a:avLst/>
          </a:prstGeom>
          <a:noFill/>
          <a:ln w="9525">
            <a:noFill/>
            <a:miter lim="800000"/>
            <a:headEnd/>
            <a:tailEnd/>
          </a:ln>
          <a:effectLst/>
        </p:spPr>
        <p:txBody>
          <a:bodyPr wrap="none">
            <a:spAutoFit/>
          </a:bodyPr>
          <a:lstStyle/>
          <a:p>
            <a:pPr algn="ctr" eaLnBrk="1" hangingPunct="1">
              <a:defRPr/>
            </a:pPr>
            <a:r>
              <a:rPr lang="en-GB" b="1" dirty="0">
                <a:latin typeface="+mj-lt"/>
                <a:cs typeface="Arial" charset="0"/>
              </a:rPr>
              <a:t>Raising the profile of ERRIN</a:t>
            </a:r>
          </a:p>
          <a:p>
            <a:pPr algn="ctr" eaLnBrk="1" hangingPunct="1">
              <a:defRPr/>
            </a:pPr>
            <a:r>
              <a:rPr lang="en-GB" b="1" dirty="0">
                <a:latin typeface="+mj-lt"/>
                <a:cs typeface="Arial" charset="0"/>
              </a:rPr>
              <a:t> and member regions in Brussels</a:t>
            </a:r>
          </a:p>
          <a:p>
            <a:pPr algn="ctr" eaLnBrk="1" hangingPunct="1">
              <a:defRPr/>
            </a:pPr>
            <a:endParaRPr lang="en-GB" b="1" dirty="0">
              <a:latin typeface="Arial" charset="0"/>
              <a:cs typeface="Arial" charset="0"/>
            </a:endParaRPr>
          </a:p>
        </p:txBody>
      </p:sp>
      <p:sp>
        <p:nvSpPr>
          <p:cNvPr id="15" name="Text Box 7"/>
          <p:cNvSpPr txBox="1">
            <a:spLocks noChangeArrowheads="1"/>
          </p:cNvSpPr>
          <p:nvPr/>
        </p:nvSpPr>
        <p:spPr bwMode="auto">
          <a:xfrm>
            <a:off x="2940051" y="1103314"/>
            <a:ext cx="2988447" cy="1200329"/>
          </a:xfrm>
          <a:prstGeom prst="rect">
            <a:avLst/>
          </a:prstGeom>
          <a:noFill/>
          <a:ln w="9525">
            <a:noFill/>
            <a:miter lim="800000"/>
            <a:headEnd/>
            <a:tailEnd/>
          </a:ln>
          <a:effectLst/>
        </p:spPr>
        <p:txBody>
          <a:bodyPr wrap="none">
            <a:spAutoFit/>
          </a:bodyPr>
          <a:lstStyle/>
          <a:p>
            <a:pPr lvl="1" algn="r" eaLnBrk="1" hangingPunct="1">
              <a:defRPr/>
            </a:pPr>
            <a:r>
              <a:rPr lang="en-GB" b="1" dirty="0">
                <a:latin typeface="+mj-lt"/>
                <a:cs typeface="Arial" charset="0"/>
              </a:rPr>
              <a:t>Influencing EU Research </a:t>
            </a:r>
          </a:p>
          <a:p>
            <a:pPr lvl="1" algn="r" eaLnBrk="1" hangingPunct="1">
              <a:defRPr/>
            </a:pPr>
            <a:r>
              <a:rPr lang="en-GB" b="1" dirty="0">
                <a:latin typeface="+mj-lt"/>
                <a:cs typeface="Arial" charset="0"/>
              </a:rPr>
              <a:t>&amp; Innovation </a:t>
            </a:r>
          </a:p>
          <a:p>
            <a:pPr eaLnBrk="1" hangingPunct="1">
              <a:defRPr/>
            </a:pPr>
            <a:r>
              <a:rPr lang="en-GB" dirty="0">
                <a:latin typeface="+mj-lt"/>
                <a:cs typeface="Arial" charset="0"/>
              </a:rPr>
              <a:t>Policy</a:t>
            </a:r>
          </a:p>
          <a:p>
            <a:pPr algn="ctr" eaLnBrk="1" hangingPunct="1">
              <a:defRPr/>
            </a:pPr>
            <a:endParaRPr lang="en-GB" dirty="0">
              <a:latin typeface="Arial" charset="0"/>
              <a:cs typeface="Arial" charset="0"/>
            </a:endParaRPr>
          </a:p>
        </p:txBody>
      </p:sp>
      <p:sp>
        <p:nvSpPr>
          <p:cNvPr id="4" name="Rectangular Callout 3"/>
          <p:cNvSpPr/>
          <p:nvPr/>
        </p:nvSpPr>
        <p:spPr>
          <a:xfrm>
            <a:off x="7886700" y="765176"/>
            <a:ext cx="2376488" cy="1343025"/>
          </a:xfrm>
          <a:prstGeom prst="wedgeRectCallout">
            <a:avLst>
              <a:gd name="adj1" fmla="val -100273"/>
              <a:gd name="adj2" fmla="val 557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600" dirty="0"/>
          </a:p>
          <a:p>
            <a:pPr algn="ctr" eaLnBrk="1" hangingPunct="1">
              <a:defRPr/>
            </a:pPr>
            <a:r>
              <a:rPr lang="fr-FR" sz="1600" dirty="0"/>
              <a:t>Juncker Plan</a:t>
            </a:r>
          </a:p>
          <a:p>
            <a:pPr algn="ctr" eaLnBrk="1" hangingPunct="1">
              <a:defRPr/>
            </a:pPr>
            <a:r>
              <a:rPr lang="fr-FR" sz="1600" dirty="0"/>
              <a:t>Synergies</a:t>
            </a:r>
          </a:p>
          <a:p>
            <a:pPr algn="ctr" eaLnBrk="1" hangingPunct="1">
              <a:defRPr/>
            </a:pPr>
            <a:r>
              <a:rPr lang="fr-FR" sz="1600" dirty="0"/>
              <a:t>Smart Specialisation</a:t>
            </a:r>
          </a:p>
          <a:p>
            <a:pPr algn="ctr" eaLnBrk="1" hangingPunct="1">
              <a:defRPr/>
            </a:pPr>
            <a:r>
              <a:rPr lang="fr-FR" sz="1600" dirty="0"/>
              <a:t>Innovation Council</a:t>
            </a:r>
          </a:p>
          <a:p>
            <a:pPr algn="ctr" eaLnBrk="1" hangingPunct="1">
              <a:defRPr/>
            </a:pPr>
            <a:endParaRPr lang="fr-FR" dirty="0"/>
          </a:p>
        </p:txBody>
      </p:sp>
      <p:sp>
        <p:nvSpPr>
          <p:cNvPr id="14" name="Rectangular Callout 13"/>
          <p:cNvSpPr/>
          <p:nvPr/>
        </p:nvSpPr>
        <p:spPr>
          <a:xfrm>
            <a:off x="7896225" y="2298701"/>
            <a:ext cx="2376488" cy="1584325"/>
          </a:xfrm>
          <a:prstGeom prst="wedgeRectCallout">
            <a:avLst>
              <a:gd name="adj1" fmla="val -98183"/>
              <a:gd name="adj2" fmla="val 1252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400" dirty="0"/>
          </a:p>
          <a:p>
            <a:pPr algn="ctr" eaLnBrk="1" hangingPunct="1">
              <a:defRPr/>
            </a:pPr>
            <a:endParaRPr lang="fr-FR" sz="1400" dirty="0"/>
          </a:p>
          <a:p>
            <a:pPr algn="ctr" eaLnBrk="1" hangingPunct="1">
              <a:defRPr/>
            </a:pPr>
            <a:endParaRPr lang="fr-FR" sz="1400" dirty="0"/>
          </a:p>
          <a:p>
            <a:pPr algn="ctr" eaLnBrk="1" hangingPunct="1">
              <a:defRPr/>
            </a:pPr>
            <a:r>
              <a:rPr lang="fr-FR" sz="1600" dirty="0" err="1"/>
              <a:t>Working</a:t>
            </a:r>
            <a:r>
              <a:rPr lang="fr-FR" sz="1600" dirty="0"/>
              <a:t> </a:t>
            </a:r>
            <a:r>
              <a:rPr lang="fr-FR" sz="1600" dirty="0" err="1"/>
              <a:t>with</a:t>
            </a:r>
            <a:r>
              <a:rPr lang="fr-FR" sz="1600" dirty="0"/>
              <a:t> </a:t>
            </a:r>
            <a:r>
              <a:rPr lang="fr-FR" sz="1600" dirty="0" err="1"/>
              <a:t>our</a:t>
            </a:r>
            <a:r>
              <a:rPr lang="fr-FR" sz="1600" dirty="0"/>
              <a:t> members</a:t>
            </a:r>
          </a:p>
          <a:p>
            <a:pPr algn="ctr" eaLnBrk="1" hangingPunct="1">
              <a:defRPr/>
            </a:pPr>
            <a:r>
              <a:rPr lang="fr-FR" sz="1600" dirty="0"/>
              <a:t>Joint </a:t>
            </a:r>
            <a:r>
              <a:rPr lang="fr-FR" sz="1600" dirty="0" err="1"/>
              <a:t>events</a:t>
            </a:r>
            <a:r>
              <a:rPr lang="fr-FR" sz="1600" dirty="0"/>
              <a:t> – EURADA/ERRIN and CEFIC/ERRIN</a:t>
            </a:r>
          </a:p>
          <a:p>
            <a:pPr algn="ctr" eaLnBrk="1" hangingPunct="1">
              <a:defRPr/>
            </a:pPr>
            <a:r>
              <a:rPr lang="fr-FR" sz="1600" dirty="0" err="1"/>
              <a:t>MoUs</a:t>
            </a:r>
            <a:endParaRPr lang="fr-FR" sz="1600" dirty="0"/>
          </a:p>
          <a:p>
            <a:pPr algn="ctr" eaLnBrk="1" hangingPunct="1">
              <a:defRPr/>
            </a:pPr>
            <a:endParaRPr lang="fr-FR" dirty="0"/>
          </a:p>
          <a:p>
            <a:pPr marL="342900" indent="-342900">
              <a:buFont typeface="Arial" pitchFamily="34" charset="0"/>
              <a:buChar char="•"/>
              <a:defRPr/>
            </a:pPr>
            <a:endParaRPr lang="fr-FR" sz="1600" dirty="0"/>
          </a:p>
          <a:p>
            <a:pPr algn="ctr" eaLnBrk="1" hangingPunct="1">
              <a:defRPr/>
            </a:pPr>
            <a:endParaRPr lang="fr-FR" dirty="0"/>
          </a:p>
        </p:txBody>
      </p:sp>
      <p:sp>
        <p:nvSpPr>
          <p:cNvPr id="5" name="Rectangular Callout 4"/>
          <p:cNvSpPr/>
          <p:nvPr/>
        </p:nvSpPr>
        <p:spPr>
          <a:xfrm>
            <a:off x="1847850" y="1444626"/>
            <a:ext cx="2159918" cy="1552576"/>
          </a:xfrm>
          <a:prstGeom prst="wedgeRectCallout">
            <a:avLst>
              <a:gd name="adj1" fmla="val 101801"/>
              <a:gd name="adj2" fmla="val 1010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a:t>Project </a:t>
            </a:r>
            <a:r>
              <a:rPr lang="fr-FR" sz="1400" dirty="0" err="1"/>
              <a:t>Brokerage</a:t>
            </a:r>
            <a:r>
              <a:rPr lang="fr-FR" sz="1400" dirty="0"/>
              <a:t> sessions:</a:t>
            </a:r>
          </a:p>
          <a:p>
            <a:pPr algn="ctr" eaLnBrk="1" hangingPunct="1">
              <a:defRPr/>
            </a:pPr>
            <a:r>
              <a:rPr lang="fr-FR" sz="1400" dirty="0"/>
              <a:t>Interreg-Europe</a:t>
            </a:r>
          </a:p>
          <a:p>
            <a:pPr algn="ctr" eaLnBrk="1" hangingPunct="1">
              <a:defRPr/>
            </a:pPr>
            <a:r>
              <a:rPr lang="fr-FR" sz="1400" dirty="0"/>
              <a:t>March 17th</a:t>
            </a:r>
          </a:p>
          <a:p>
            <a:pPr algn="ctr" eaLnBrk="1" hangingPunct="1">
              <a:defRPr/>
            </a:pPr>
            <a:r>
              <a:rPr lang="fr-FR" sz="1400" dirty="0"/>
              <a:t>ICT/KETS /</a:t>
            </a:r>
            <a:r>
              <a:rPr lang="fr-FR" sz="1400" dirty="0" err="1"/>
              <a:t>Health</a:t>
            </a:r>
            <a:r>
              <a:rPr lang="fr-FR" sz="1400" dirty="0"/>
              <a:t> and SSH</a:t>
            </a:r>
          </a:p>
          <a:p>
            <a:pPr algn="ctr" eaLnBrk="1" hangingPunct="1">
              <a:defRPr/>
            </a:pPr>
            <a:r>
              <a:rPr lang="fr-FR" sz="1400" dirty="0" err="1"/>
              <a:t>June</a:t>
            </a:r>
            <a:r>
              <a:rPr lang="fr-FR" sz="1400" dirty="0"/>
              <a:t> 21st-22nd </a:t>
            </a:r>
          </a:p>
          <a:p>
            <a:pPr algn="ctr" eaLnBrk="1" hangingPunct="1">
              <a:defRPr/>
            </a:pPr>
            <a:r>
              <a:rPr lang="fr-FR" sz="1400" dirty="0" err="1"/>
              <a:t>Energy</a:t>
            </a:r>
            <a:r>
              <a:rPr lang="fr-FR" sz="1400" dirty="0"/>
              <a:t>  25th </a:t>
            </a:r>
            <a:r>
              <a:rPr lang="fr-FR" sz="1400" dirty="0" err="1"/>
              <a:t>Oct</a:t>
            </a:r>
            <a:endParaRPr lang="fr-FR" sz="1400" dirty="0"/>
          </a:p>
          <a:p>
            <a:pPr algn="ctr" eaLnBrk="1" hangingPunct="1">
              <a:defRPr/>
            </a:pPr>
            <a:endParaRPr lang="fr-FR" sz="1400" dirty="0"/>
          </a:p>
        </p:txBody>
      </p:sp>
      <p:sp>
        <p:nvSpPr>
          <p:cNvPr id="6" name="Rectangular Callout 5"/>
          <p:cNvSpPr/>
          <p:nvPr/>
        </p:nvSpPr>
        <p:spPr>
          <a:xfrm>
            <a:off x="8145463" y="4005263"/>
            <a:ext cx="2127250" cy="1079500"/>
          </a:xfrm>
          <a:prstGeom prst="wedgeRectCallout">
            <a:avLst>
              <a:gd name="adj1" fmla="val -74071"/>
              <a:gd name="adj2" fmla="val -433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600" dirty="0"/>
              <a:t>Average of +2 events/invitations to speak per week</a:t>
            </a:r>
            <a:endParaRPr lang="fr-FR" sz="1600" dirty="0"/>
          </a:p>
        </p:txBody>
      </p:sp>
      <p:sp>
        <p:nvSpPr>
          <p:cNvPr id="12" name="Rectangular Callout 11"/>
          <p:cNvSpPr/>
          <p:nvPr/>
        </p:nvSpPr>
        <p:spPr>
          <a:xfrm>
            <a:off x="1847850" y="4292600"/>
            <a:ext cx="1944688" cy="1009650"/>
          </a:xfrm>
          <a:prstGeom prst="wedgeRectCallout">
            <a:avLst>
              <a:gd name="adj1" fmla="val 85363"/>
              <a:gd name="adj2" fmla="val -864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a:t>ERRIN in ‘</a:t>
            </a:r>
            <a:r>
              <a:rPr lang="fr-FR" sz="1400" dirty="0" err="1"/>
              <a:t>SmartSpec</a:t>
            </a:r>
            <a:r>
              <a:rPr lang="fr-FR" sz="1400" dirty="0"/>
              <a:t> Project’ </a:t>
            </a:r>
            <a:r>
              <a:rPr lang="fr-FR" sz="1400" dirty="0" err="1"/>
              <a:t>with</a:t>
            </a:r>
            <a:r>
              <a:rPr lang="fr-FR" sz="1400" dirty="0"/>
              <a:t> </a:t>
            </a:r>
            <a:r>
              <a:rPr lang="fr-FR" sz="1400" dirty="0" err="1"/>
              <a:t>ten</a:t>
            </a:r>
            <a:r>
              <a:rPr lang="fr-FR" sz="1400" dirty="0"/>
              <a:t> ERRIN </a:t>
            </a:r>
            <a:r>
              <a:rPr lang="fr-FR" sz="1400" dirty="0" err="1"/>
              <a:t>regions</a:t>
            </a:r>
            <a:endParaRPr lang="fr-FR" sz="1400" dirty="0"/>
          </a:p>
        </p:txBody>
      </p:sp>
      <p:sp>
        <p:nvSpPr>
          <p:cNvPr id="13" name="Rectangular Callout 12"/>
          <p:cNvSpPr/>
          <p:nvPr/>
        </p:nvSpPr>
        <p:spPr>
          <a:xfrm>
            <a:off x="1847850" y="3160713"/>
            <a:ext cx="2159918" cy="989012"/>
          </a:xfrm>
          <a:prstGeom prst="wedgeRectCallout">
            <a:avLst>
              <a:gd name="adj1" fmla="val 99234"/>
              <a:gd name="adj2" fmla="val 484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a:t>Partner </a:t>
            </a:r>
            <a:r>
              <a:rPr lang="fr-FR" sz="1400" dirty="0" err="1"/>
              <a:t>Searches</a:t>
            </a:r>
            <a:r>
              <a:rPr lang="fr-FR" sz="1400" dirty="0"/>
              <a:t> on </a:t>
            </a:r>
            <a:r>
              <a:rPr lang="fr-FR" sz="1400" dirty="0" err="1"/>
              <a:t>website</a:t>
            </a:r>
            <a:endParaRPr lang="fr-FR" sz="1400" dirty="0"/>
          </a:p>
          <a:p>
            <a:pPr algn="ctr" eaLnBrk="1" hangingPunct="1">
              <a:defRPr/>
            </a:pPr>
            <a:r>
              <a:rPr lang="fr-FR" sz="1400" dirty="0">
                <a:hlinkClick r:id="rId7"/>
              </a:rPr>
              <a:t>www.errin.eu</a:t>
            </a:r>
            <a:r>
              <a:rPr lang="fr-FR" sz="1400" dirty="0"/>
              <a:t> </a:t>
            </a:r>
          </a:p>
        </p:txBody>
      </p:sp>
    </p:spTree>
    <p:extLst>
      <p:ext uri="{BB962C8B-B14F-4D97-AF65-F5344CB8AC3E}">
        <p14:creationId xmlns:p14="http://schemas.microsoft.com/office/powerpoint/2010/main" val="4111122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272146" y="1249218"/>
          <a:ext cx="7647709" cy="520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txBox="1">
            <a:spLocks/>
          </p:cNvSpPr>
          <p:nvPr/>
        </p:nvSpPr>
        <p:spPr bwMode="auto">
          <a:xfrm>
            <a:off x="1981200" y="809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GB" b="1" dirty="0">
                <a:solidFill>
                  <a:schemeClr val="accent2">
                    <a:lumMod val="75000"/>
                  </a:schemeClr>
                </a:solidFill>
              </a:rPr>
              <a:t>ERRIN Working Groups 2016</a:t>
            </a:r>
          </a:p>
        </p:txBody>
      </p:sp>
    </p:spTree>
    <p:extLst>
      <p:ext uri="{BB962C8B-B14F-4D97-AF65-F5344CB8AC3E}">
        <p14:creationId xmlns:p14="http://schemas.microsoft.com/office/powerpoint/2010/main" val="321053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a:solidFill>
                  <a:schemeClr val="accent2">
                    <a:lumMod val="75000"/>
                  </a:schemeClr>
                </a:solidFill>
              </a:rPr>
              <a:t>Working Groups and Leaders 2016</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40604493"/>
              </p:ext>
            </p:extLst>
          </p:nvPr>
        </p:nvGraphicFramePr>
        <p:xfrm>
          <a:off x="1207219" y="1540117"/>
          <a:ext cx="82296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070101" y="1427164"/>
            <a:ext cx="881063" cy="276225"/>
          </a:xfrm>
          <a:prstGeom prst="rect">
            <a:avLst/>
          </a:prstGeom>
          <a:noFill/>
        </p:spPr>
        <p:txBody>
          <a:bodyPr wrap="none">
            <a:spAutoFit/>
          </a:bodyPr>
          <a:lstStyle/>
          <a:p>
            <a:pPr algn="ctr" eaLnBrk="1" hangingPunct="1">
              <a:defRPr/>
            </a:pPr>
            <a:r>
              <a:rPr lang="en-GB" sz="1200" dirty="0">
                <a:solidFill>
                  <a:schemeClr val="bg1"/>
                </a:solidFill>
                <a:latin typeface="+mj-lt"/>
                <a:cs typeface="Arial" charset="0"/>
              </a:rPr>
              <a:t>    Strategic</a:t>
            </a:r>
          </a:p>
        </p:txBody>
      </p:sp>
      <p:sp>
        <p:nvSpPr>
          <p:cNvPr id="4" name="TextBox 3"/>
          <p:cNvSpPr txBox="1"/>
          <p:nvPr/>
        </p:nvSpPr>
        <p:spPr>
          <a:xfrm>
            <a:off x="8231963" y="1540117"/>
            <a:ext cx="2729593" cy="646331"/>
          </a:xfrm>
          <a:prstGeom prst="rect">
            <a:avLst/>
          </a:prstGeom>
          <a:solidFill>
            <a:schemeClr val="bg1">
              <a:lumMod val="65000"/>
            </a:schemeClr>
          </a:solidFill>
          <a:ln>
            <a:solidFill>
              <a:schemeClr val="accent1"/>
            </a:solidFill>
          </a:ln>
        </p:spPr>
        <p:txBody>
          <a:bodyPr wrap="none">
            <a:spAutoFit/>
          </a:bodyPr>
          <a:lstStyle/>
          <a:p>
            <a:pPr eaLnBrk="1" hangingPunct="1">
              <a:defRPr/>
            </a:pPr>
            <a:r>
              <a:rPr lang="fr-FR" dirty="0">
                <a:cs typeface="Arial" charset="0"/>
              </a:rPr>
              <a:t>Over 40 regions involved in</a:t>
            </a:r>
          </a:p>
          <a:p>
            <a:pPr eaLnBrk="1" hangingPunct="1">
              <a:defRPr/>
            </a:pPr>
            <a:r>
              <a:rPr lang="fr-FR" dirty="0">
                <a:cs typeface="Arial" charset="0"/>
              </a:rPr>
              <a:t>leading Working Groups</a:t>
            </a:r>
          </a:p>
        </p:txBody>
      </p:sp>
    </p:spTree>
    <p:extLst>
      <p:ext uri="{BB962C8B-B14F-4D97-AF65-F5344CB8AC3E}">
        <p14:creationId xmlns:p14="http://schemas.microsoft.com/office/powerpoint/2010/main" val="3366362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47850" y="4221164"/>
            <a:ext cx="2592388" cy="24479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Working Groups </a:t>
            </a:r>
          </a:p>
          <a:p>
            <a:pPr marL="285750" indent="-285750">
              <a:buFont typeface="Arial" pitchFamily="34" charset="0"/>
              <a:buChar char="•"/>
              <a:defRPr/>
            </a:pPr>
            <a:r>
              <a:rPr lang="en-GB" sz="1400" dirty="0"/>
              <a:t>Develop an annual work plan with broad objectives and planning</a:t>
            </a:r>
          </a:p>
          <a:p>
            <a:pPr marL="285750" indent="-285750">
              <a:buFont typeface="Arial" pitchFamily="34" charset="0"/>
              <a:buChar char="•"/>
              <a:defRPr/>
            </a:pPr>
            <a:r>
              <a:rPr lang="en-GB" sz="1400" dirty="0"/>
              <a:t>Meet </a:t>
            </a:r>
            <a:r>
              <a:rPr lang="en-GB" sz="1400" dirty="0" err="1"/>
              <a:t>approx</a:t>
            </a:r>
            <a:r>
              <a:rPr lang="en-GB" sz="1400" dirty="0"/>
              <a:t> 4 times per year</a:t>
            </a:r>
          </a:p>
          <a:p>
            <a:pPr marL="285750" indent="-285750">
              <a:buFont typeface="Arial" pitchFamily="34" charset="0"/>
              <a:buChar char="•"/>
              <a:defRPr/>
            </a:pPr>
            <a:r>
              <a:rPr lang="en-GB" sz="1400" dirty="0"/>
              <a:t>Most meetings involve Brussels representatives</a:t>
            </a:r>
          </a:p>
          <a:p>
            <a:pPr marL="285750" indent="-285750">
              <a:buFont typeface="Arial" pitchFamily="34" charset="0"/>
              <a:buChar char="•"/>
              <a:defRPr/>
            </a:pPr>
            <a:r>
              <a:rPr lang="en-GB" sz="1400" dirty="0"/>
              <a:t>Regional experts needed for brokerage events for project development</a:t>
            </a:r>
          </a:p>
        </p:txBody>
      </p:sp>
      <p:sp>
        <p:nvSpPr>
          <p:cNvPr id="2" name="Title 1"/>
          <p:cNvSpPr>
            <a:spLocks noGrp="1"/>
          </p:cNvSpPr>
          <p:nvPr>
            <p:ph type="title"/>
          </p:nvPr>
        </p:nvSpPr>
        <p:spPr>
          <a:xfrm>
            <a:off x="838200" y="192734"/>
            <a:ext cx="10515600" cy="1325563"/>
          </a:xfrm>
        </p:spPr>
        <p:txBody>
          <a:bodyPr/>
          <a:lstStyle/>
          <a:p>
            <a:pPr>
              <a:defRPr/>
            </a:pPr>
            <a:r>
              <a:rPr lang="en-GB" b="1" dirty="0">
                <a:solidFill>
                  <a:schemeClr val="accent2">
                    <a:lumMod val="75000"/>
                  </a:schemeClr>
                </a:solidFill>
              </a:rPr>
              <a:t>Working Groups – what do they do?</a:t>
            </a:r>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ular Callout 4"/>
          <p:cNvSpPr/>
          <p:nvPr/>
        </p:nvSpPr>
        <p:spPr>
          <a:xfrm>
            <a:off x="8328025" y="2482851"/>
            <a:ext cx="1512888" cy="828675"/>
          </a:xfrm>
          <a:prstGeom prst="wedgeRoundRectCallout">
            <a:avLst>
              <a:gd name="adj1" fmla="val -57120"/>
              <a:gd name="adj2" fmla="val 76958"/>
              <a:gd name="adj3" fmla="val 1666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Brokerage sessions x 1 per year </a:t>
            </a:r>
          </a:p>
        </p:txBody>
      </p:sp>
      <p:sp>
        <p:nvSpPr>
          <p:cNvPr id="6" name="Rounded Rectangular Callout 5"/>
          <p:cNvSpPr/>
          <p:nvPr/>
        </p:nvSpPr>
        <p:spPr>
          <a:xfrm>
            <a:off x="7054850" y="1557339"/>
            <a:ext cx="1511300" cy="828675"/>
          </a:xfrm>
          <a:prstGeom prst="wedgeRoundRectCallout">
            <a:avLst>
              <a:gd name="adj1" fmla="val -71607"/>
              <a:gd name="adj2" fmla="val 24084"/>
              <a:gd name="adj3" fmla="val 16667"/>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EU institutions  - speakers</a:t>
            </a:r>
          </a:p>
        </p:txBody>
      </p:sp>
      <p:sp>
        <p:nvSpPr>
          <p:cNvPr id="7" name="Rounded Rectangular Callout 6"/>
          <p:cNvSpPr/>
          <p:nvPr/>
        </p:nvSpPr>
        <p:spPr>
          <a:xfrm>
            <a:off x="7089776" y="5067301"/>
            <a:ext cx="1166813" cy="627063"/>
          </a:xfrm>
          <a:prstGeom prst="wedgeRoundRectCallout">
            <a:avLst>
              <a:gd name="adj1" fmla="val -79796"/>
              <a:gd name="adj2" fmla="val 7992"/>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Other networks</a:t>
            </a:r>
          </a:p>
        </p:txBody>
      </p:sp>
      <p:sp>
        <p:nvSpPr>
          <p:cNvPr id="8" name="Rounded Rectangular Callout 7"/>
          <p:cNvSpPr/>
          <p:nvPr/>
        </p:nvSpPr>
        <p:spPr>
          <a:xfrm>
            <a:off x="2316163" y="2482850"/>
            <a:ext cx="1655762" cy="596900"/>
          </a:xfrm>
          <a:prstGeom prst="wedgeRoundRectCallout">
            <a:avLst>
              <a:gd name="adj1" fmla="val 49074"/>
              <a:gd name="adj2" fmla="val 10684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Regional presentations</a:t>
            </a:r>
          </a:p>
        </p:txBody>
      </p:sp>
      <p:sp>
        <p:nvSpPr>
          <p:cNvPr id="10" name="Rounded Rectangular Callout 9"/>
          <p:cNvSpPr/>
          <p:nvPr/>
        </p:nvSpPr>
        <p:spPr>
          <a:xfrm>
            <a:off x="8578851" y="4221163"/>
            <a:ext cx="1655763" cy="823912"/>
          </a:xfrm>
          <a:prstGeom prst="wedgeRoundRectCallout">
            <a:avLst>
              <a:gd name="adj1" fmla="val -72041"/>
              <a:gd name="adj2" fmla="val -50715"/>
              <a:gd name="adj3" fmla="val 1666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Project dissemination</a:t>
            </a:r>
          </a:p>
        </p:txBody>
      </p:sp>
      <p:sp>
        <p:nvSpPr>
          <p:cNvPr id="11" name="Rounded Rectangular Callout 10"/>
          <p:cNvSpPr/>
          <p:nvPr/>
        </p:nvSpPr>
        <p:spPr>
          <a:xfrm>
            <a:off x="6959601" y="5949951"/>
            <a:ext cx="1152525" cy="485775"/>
          </a:xfrm>
          <a:prstGeom prst="wedgeRoundRectCallout">
            <a:avLst>
              <a:gd name="adj1" fmla="val -75386"/>
              <a:gd name="adj2" fmla="val -47181"/>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Making contacts</a:t>
            </a:r>
          </a:p>
        </p:txBody>
      </p:sp>
      <p:sp>
        <p:nvSpPr>
          <p:cNvPr id="12" name="Rounded Rectangular Callout 11"/>
          <p:cNvSpPr/>
          <p:nvPr/>
        </p:nvSpPr>
        <p:spPr>
          <a:xfrm>
            <a:off x="1847851" y="3213101"/>
            <a:ext cx="1584325" cy="828675"/>
          </a:xfrm>
          <a:prstGeom prst="wedgeRoundRectCallout">
            <a:avLst>
              <a:gd name="adj1" fmla="val 77934"/>
              <a:gd name="adj2" fmla="val -235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Regional interests &amp;</a:t>
            </a:r>
          </a:p>
          <a:p>
            <a:pPr algn="ctr" eaLnBrk="1" hangingPunct="1">
              <a:defRPr/>
            </a:pPr>
            <a:r>
              <a:rPr lang="en-GB" dirty="0"/>
              <a:t>competences</a:t>
            </a:r>
          </a:p>
        </p:txBody>
      </p:sp>
      <p:sp>
        <p:nvSpPr>
          <p:cNvPr id="26" name="Rounded Rectangular Callout 25"/>
          <p:cNvSpPr/>
          <p:nvPr/>
        </p:nvSpPr>
        <p:spPr>
          <a:xfrm>
            <a:off x="4079875" y="1138239"/>
            <a:ext cx="1511300" cy="828675"/>
          </a:xfrm>
          <a:prstGeom prst="wedgeRoundRectCallout">
            <a:avLst>
              <a:gd name="adj1" fmla="val 42469"/>
              <a:gd name="adj2" fmla="val 83854"/>
              <a:gd name="adj3" fmla="val 16667"/>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Developing  positions</a:t>
            </a:r>
          </a:p>
        </p:txBody>
      </p:sp>
      <p:sp>
        <p:nvSpPr>
          <p:cNvPr id="27" name="Rounded Rectangular Callout 26"/>
          <p:cNvSpPr/>
          <p:nvPr/>
        </p:nvSpPr>
        <p:spPr>
          <a:xfrm>
            <a:off x="4079875" y="4865688"/>
            <a:ext cx="1295400" cy="615950"/>
          </a:xfrm>
          <a:prstGeom prst="wedgeRoundRectCallout">
            <a:avLst>
              <a:gd name="adj1" fmla="val 63901"/>
              <a:gd name="adj2" fmla="val 26383"/>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Sharing knowledge</a:t>
            </a:r>
          </a:p>
        </p:txBody>
      </p:sp>
      <p:sp>
        <p:nvSpPr>
          <p:cNvPr id="28" name="Rounded Rectangular Callout 27"/>
          <p:cNvSpPr/>
          <p:nvPr/>
        </p:nvSpPr>
        <p:spPr>
          <a:xfrm>
            <a:off x="4440238" y="6053138"/>
            <a:ext cx="1295400" cy="615950"/>
          </a:xfrm>
          <a:prstGeom prst="wedgeRoundRectCallout">
            <a:avLst>
              <a:gd name="adj1" fmla="val 66842"/>
              <a:gd name="adj2" fmla="val -32363"/>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Mutual learning</a:t>
            </a:r>
          </a:p>
        </p:txBody>
      </p:sp>
      <p:sp>
        <p:nvSpPr>
          <p:cNvPr id="29" name="Rounded Rectangular Callout 28"/>
          <p:cNvSpPr/>
          <p:nvPr/>
        </p:nvSpPr>
        <p:spPr>
          <a:xfrm>
            <a:off x="4067175" y="2278063"/>
            <a:ext cx="1295400" cy="411162"/>
          </a:xfrm>
          <a:prstGeom prst="wedgeRoundRectCallout">
            <a:avLst>
              <a:gd name="adj1" fmla="val -18559"/>
              <a:gd name="adj2" fmla="val 18316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Visibility</a:t>
            </a:r>
          </a:p>
        </p:txBody>
      </p:sp>
      <p:sp>
        <p:nvSpPr>
          <p:cNvPr id="16" name="Rounded Rectangular Callout 15"/>
          <p:cNvSpPr/>
          <p:nvPr/>
        </p:nvSpPr>
        <p:spPr>
          <a:xfrm>
            <a:off x="8731250" y="3497263"/>
            <a:ext cx="1397000" cy="544512"/>
          </a:xfrm>
          <a:prstGeom prst="wedgeRoundRectCallout">
            <a:avLst>
              <a:gd name="adj1" fmla="val -80677"/>
              <a:gd name="adj2" fmla="val -4472"/>
              <a:gd name="adj3" fmla="val 1666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Early intelligence</a:t>
            </a:r>
          </a:p>
        </p:txBody>
      </p:sp>
    </p:spTree>
    <p:extLst>
      <p:ext uri="{BB962C8B-B14F-4D97-AF65-F5344CB8AC3E}">
        <p14:creationId xmlns:p14="http://schemas.microsoft.com/office/powerpoint/2010/main" val="76013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2">
                    <a:lumMod val="75000"/>
                  </a:schemeClr>
                </a:solidFill>
              </a:rPr>
              <a:t>Triple helix    &gt;&gt;&gt;&gt;&gt;&gt;&gt;&gt; Quadruple helix </a:t>
            </a:r>
            <a:endParaRPr lang="en-GB" b="1" dirty="0">
              <a:solidFill>
                <a:schemeClr val="accent2">
                  <a:lumMod val="75000"/>
                </a:schemeClr>
              </a:solidFill>
            </a:endParaRPr>
          </a:p>
        </p:txBody>
      </p:sp>
      <p:pic>
        <p:nvPicPr>
          <p:cNvPr id="6" name="Content Placeholder 5" descr="Image result for triple helix model university-industry-governmen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7841" y="1630589"/>
            <a:ext cx="4698413" cy="4063492"/>
          </a:xfrm>
          <a:prstGeom prst="rect">
            <a:avLst/>
          </a:prstGeom>
          <a:noFill/>
          <a:ln>
            <a:noFill/>
          </a:ln>
        </p:spPr>
      </p:pic>
      <p:pic>
        <p:nvPicPr>
          <p:cNvPr id="8" name="Picture 7" descr="Image result for quadruple helix model"/>
          <p:cNvPicPr/>
          <p:nvPr/>
        </p:nvPicPr>
        <p:blipFill>
          <a:blip r:embed="rId3">
            <a:extLst>
              <a:ext uri="{28A0092B-C50C-407E-A947-70E740481C1C}">
                <a14:useLocalDpi xmlns:a14="http://schemas.microsoft.com/office/drawing/2010/main" val="0"/>
              </a:ext>
            </a:extLst>
          </a:blip>
          <a:srcRect/>
          <a:stretch>
            <a:fillRect/>
          </a:stretch>
        </p:blipFill>
        <p:spPr bwMode="auto">
          <a:xfrm>
            <a:off x="5738647" y="1324303"/>
            <a:ext cx="4200569" cy="3749992"/>
          </a:xfrm>
          <a:prstGeom prst="rect">
            <a:avLst/>
          </a:prstGeom>
          <a:noFill/>
          <a:ln>
            <a:noFill/>
          </a:ln>
        </p:spPr>
      </p:pic>
      <p:sp>
        <p:nvSpPr>
          <p:cNvPr id="9" name="Rectangular Callout 8"/>
          <p:cNvSpPr/>
          <p:nvPr/>
        </p:nvSpPr>
        <p:spPr>
          <a:xfrm>
            <a:off x="5738646" y="5336627"/>
            <a:ext cx="5360277" cy="1008993"/>
          </a:xfrm>
          <a:prstGeom prst="wedgeRectCallout">
            <a:avLst>
              <a:gd name="adj1" fmla="val -54905"/>
              <a:gd name="adj2" fmla="val -143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Triple helix linkages seen as important for city/regional competitiveness and jobs and growth</a:t>
            </a:r>
            <a:endParaRPr lang="en-GB" dirty="0"/>
          </a:p>
        </p:txBody>
      </p:sp>
    </p:spTree>
    <p:extLst>
      <p:ext uri="{BB962C8B-B14F-4D97-AF65-F5344CB8AC3E}">
        <p14:creationId xmlns:p14="http://schemas.microsoft.com/office/powerpoint/2010/main" val="15418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2">
                    <a:lumMod val="75000"/>
                  </a:schemeClr>
                </a:solidFill>
              </a:rPr>
              <a:t>Quadruple helix and Innovation 2.0</a:t>
            </a:r>
            <a:endParaRPr lang="en-GB" b="1" dirty="0">
              <a:solidFill>
                <a:schemeClr val="accent2">
                  <a:lumMod val="75000"/>
                </a:schemeClr>
              </a:solidFill>
            </a:endParaRPr>
          </a:p>
        </p:txBody>
      </p:sp>
      <p:pic>
        <p:nvPicPr>
          <p:cNvPr id="4" name="Content Placeholder 3" descr="Image result for quadruple helix model"/>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7525" y="2291556"/>
            <a:ext cx="6076950" cy="3419475"/>
          </a:xfrm>
          <a:prstGeom prst="rect">
            <a:avLst/>
          </a:prstGeom>
          <a:noFill/>
          <a:ln>
            <a:noFill/>
          </a:ln>
        </p:spPr>
      </p:pic>
    </p:spTree>
    <p:extLst>
      <p:ext uri="{BB962C8B-B14F-4D97-AF65-F5344CB8AC3E}">
        <p14:creationId xmlns:p14="http://schemas.microsoft.com/office/powerpoint/2010/main" val="233378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a:solidFill>
                  <a:schemeClr val="accent2">
                    <a:lumMod val="75000"/>
                  </a:schemeClr>
                </a:solidFill>
              </a:rPr>
              <a:t>Capital of Innovation </a:t>
            </a:r>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1268413"/>
            <a:ext cx="7632700" cy="528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17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460</TotalTime>
  <Words>1358</Words>
  <Application>Microsoft Macintosh PowerPoint</Application>
  <PresentationFormat>Custom</PresentationFormat>
  <Paragraphs>244</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Document</vt:lpstr>
      <vt:lpstr>        </vt:lpstr>
      <vt:lpstr>Outline</vt:lpstr>
      <vt:lpstr>ERRIN Four Ps</vt:lpstr>
      <vt:lpstr>PowerPoint Presentation</vt:lpstr>
      <vt:lpstr>Working Groups and Leaders 2016</vt:lpstr>
      <vt:lpstr>Working Groups – what do they do?</vt:lpstr>
      <vt:lpstr>Triple helix    &gt;&gt;&gt;&gt;&gt;&gt;&gt;&gt; Quadruple helix </vt:lpstr>
      <vt:lpstr>Quadruple helix and Innovation 2.0</vt:lpstr>
      <vt:lpstr>Capital of Innovation </vt:lpstr>
      <vt:lpstr>Research and innovation and regional policy </vt:lpstr>
      <vt:lpstr>Triple helix supported by EU funding</vt:lpstr>
      <vt:lpstr>The call for synergies</vt:lpstr>
      <vt:lpstr>Synergies</vt:lpstr>
      <vt:lpstr>Synergies</vt:lpstr>
      <vt:lpstr>Smart specialisation</vt:lpstr>
      <vt:lpstr>Smart specialisation 2.0 : three dimensions</vt:lpstr>
      <vt:lpstr>Synergies: A new role</vt:lpstr>
      <vt:lpstr>Darwinism</vt:lpstr>
      <vt:lpstr>Two tribes: research v administration</vt:lpstr>
      <vt:lpstr>Mental maps</vt:lpstr>
      <vt:lpstr>Smart cities – evolution</vt:lpstr>
      <vt:lpstr> New visions are possible…</vt:lpstr>
      <vt:lpstr>Inclusive smart cities – manifesto on citizen engagement </vt:lpstr>
      <vt:lpstr>Citizen concerns (1)</vt:lpstr>
      <vt:lpstr>Citizen concerns (2)</vt:lpstr>
      <vt:lpstr>Overview</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ERRIN Working Groups</dc:title>
  <dc:creator>Director</dc:creator>
  <cp:lastModifiedBy>Peter Grant</cp:lastModifiedBy>
  <cp:revision>38</cp:revision>
  <dcterms:created xsi:type="dcterms:W3CDTF">2016-10-28T14:46:30Z</dcterms:created>
  <dcterms:modified xsi:type="dcterms:W3CDTF">2017-01-26T12:28:11Z</dcterms:modified>
</cp:coreProperties>
</file>